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577" r:id="rId3"/>
    <p:sldId id="570" r:id="rId4"/>
    <p:sldId id="562" r:id="rId5"/>
    <p:sldId id="563" r:id="rId6"/>
    <p:sldId id="565" r:id="rId7"/>
    <p:sldId id="564" r:id="rId8"/>
    <p:sldId id="566" r:id="rId9"/>
    <p:sldId id="569" r:id="rId10"/>
    <p:sldId id="568" r:id="rId11"/>
    <p:sldId id="571" r:id="rId12"/>
    <p:sldId id="578" r:id="rId13"/>
    <p:sldId id="567" r:id="rId14"/>
    <p:sldId id="574" r:id="rId15"/>
    <p:sldId id="572" r:id="rId16"/>
    <p:sldId id="573" r:id="rId17"/>
    <p:sldId id="575" r:id="rId18"/>
    <p:sldId id="559"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itleg" id="{BBF5B954-A5E2-49DC-AEE1-2231A4848EAF}">
          <p14:sldIdLst/>
        </p14:section>
        <p14:section name="Voorbeelden" id="{D02C5EE9-A83C-4863-B770-F84534A1EF2E}">
          <p14:sldIdLst>
            <p14:sldId id="256"/>
            <p14:sldId id="577"/>
            <p14:sldId id="570"/>
            <p14:sldId id="562"/>
            <p14:sldId id="563"/>
            <p14:sldId id="565"/>
            <p14:sldId id="564"/>
            <p14:sldId id="566"/>
            <p14:sldId id="569"/>
            <p14:sldId id="568"/>
            <p14:sldId id="571"/>
            <p14:sldId id="578"/>
            <p14:sldId id="567"/>
            <p14:sldId id="574"/>
            <p14:sldId id="572"/>
            <p14:sldId id="573"/>
            <p14:sldId id="575"/>
            <p14:sldId id="559"/>
          </p14:sldIdLst>
        </p14:section>
        <p14:section name="Lege indelingen" id="{3B030DF3-49E8-46EE-AAEA-0D6DC22ED9CF}">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07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5173FF-EE83-588D-66E3-B3D350AA97D1}" name="Marlou van Broekhoven" initials="MvB" userId="S::mbroekhoven@qconsultzorg.nl::d5f37e5d-bf36-4ec6-bec9-26a58262607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ermunt, Maaike" initials="VM" lastIdx="10" clrIdx="0">
    <p:extLst>
      <p:ext uri="{19B8F6BF-5375-455C-9EA6-DF929625EA0E}">
        <p15:presenceInfo xmlns:p15="http://schemas.microsoft.com/office/powerpoint/2012/main" userId="S-1-5-21-2484976490-2234750983-3523790238-2837" providerId="AD"/>
      </p:ext>
    </p:extLst>
  </p:cmAuthor>
  <p:cmAuthor id="2" name="Cheyenne Leeraar" initials="CL" lastIdx="62" clrIdx="1">
    <p:extLst>
      <p:ext uri="{19B8F6BF-5375-455C-9EA6-DF929625EA0E}">
        <p15:presenceInfo xmlns:p15="http://schemas.microsoft.com/office/powerpoint/2012/main" userId="S::cleeraar@qconsultzorg.nl::e162c420-1aba-4827-8d89-da878ab828b1" providerId="AD"/>
      </p:ext>
    </p:extLst>
  </p:cmAuthor>
  <p:cmAuthor id="3" name="Marlou van Broekhoven" initials="MvB" lastIdx="14" clrIdx="2">
    <p:extLst>
      <p:ext uri="{19B8F6BF-5375-455C-9EA6-DF929625EA0E}">
        <p15:presenceInfo xmlns:p15="http://schemas.microsoft.com/office/powerpoint/2012/main" userId="S::mbroekhoven@qconsultzorg.nl::d5f37e5d-bf36-4ec6-bec9-26a582626071" providerId="AD"/>
      </p:ext>
    </p:extLst>
  </p:cmAuthor>
  <p:cmAuthor id="4" name="Josine van der Kraan | Patiëntenfederatie" initials="JvdK|P" lastIdx="22" clrIdx="3">
    <p:extLst>
      <p:ext uri="{19B8F6BF-5375-455C-9EA6-DF929625EA0E}">
        <p15:presenceInfo xmlns:p15="http://schemas.microsoft.com/office/powerpoint/2012/main" userId="S::j.vanderkraan@patientenfederatie.nl::e71f1abc-a1b6-406b-b0bf-f2b1a8946211" providerId="AD"/>
      </p:ext>
    </p:extLst>
  </p:cmAuthor>
  <p:cmAuthor id="5" name="Evelien Janssen | Patiëntenfederatie" initials="EJ|P" lastIdx="32" clrIdx="4">
    <p:extLst>
      <p:ext uri="{19B8F6BF-5375-455C-9EA6-DF929625EA0E}">
        <p15:presenceInfo xmlns:p15="http://schemas.microsoft.com/office/powerpoint/2012/main" userId="S::E.Janssen@patientenfederatie.nl::93668628-49d5-4f87-9900-9105db137d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55882" autoAdjust="0"/>
  </p:normalViewPr>
  <p:slideViewPr>
    <p:cSldViewPr snapToGrid="0" showGuides="1">
      <p:cViewPr varScale="1">
        <p:scale>
          <a:sx n="36" d="100"/>
          <a:sy n="36" d="100"/>
        </p:scale>
        <p:origin x="1776" y="32"/>
      </p:cViewPr>
      <p:guideLst>
        <p:guide orient="horz" pos="2160"/>
        <p:guide pos="3840"/>
        <p:guide orient="horz" pos="107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850F3-A4DA-45B7-B86A-63711FE91E96}" type="datetimeFigureOut">
              <a:rPr lang="nl-NL" smtClean="0"/>
              <a:t>18-01-2022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BF6BF-95D1-42A3-A4EF-B92B4D2E535E}" type="slidenum">
              <a:rPr lang="nl-NL" smtClean="0"/>
              <a:t>‹nr.›</a:t>
            </a:fld>
            <a:endParaRPr lang="nl-NL"/>
          </a:p>
        </p:txBody>
      </p:sp>
    </p:spTree>
    <p:extLst>
      <p:ext uri="{BB962C8B-B14F-4D97-AF65-F5344CB8AC3E}">
        <p14:creationId xmlns:p14="http://schemas.microsoft.com/office/powerpoint/2010/main" val="161080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huisarts.n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thuisarts.n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begineengoedgesprek.n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1" dirty="0"/>
              <a:t>Personaliseer tips: </a:t>
            </a:r>
          </a:p>
          <a:p>
            <a:pPr marL="0" indent="0">
              <a:buFontTx/>
              <a:buNone/>
            </a:pPr>
            <a:r>
              <a:rPr lang="nl-NL" dirty="0"/>
              <a:t>• Varieer zelf met de stellingen en selecteer afhankelijk van de doelgroep van je bijeenkomst (bijvoorbeeld behandelvormen: operatie, medicatie). Een stelling werkt het beste als iemand zich in het vraagstuk kan herkennen! </a:t>
            </a:r>
          </a:p>
          <a:p>
            <a:pPr marL="0" indent="0">
              <a:buFontTx/>
              <a:buNone/>
            </a:pPr>
            <a:r>
              <a:rPr lang="nl-NL" dirty="0"/>
              <a:t>• Wanneer er naasten bij de bijeenkomsten zijn, geef dit dan expliciet aandacht in het bespreken van de stellingen (bijvoorbeeld door in de toelichting ook de naaste te noemen en niet alleen de patiënt). Stellingen die met symbool zijn aangemerkt, zijn met name geschikt voor bijeenkomsten waar óók naasten aansluiten.</a:t>
            </a:r>
          </a:p>
          <a:p>
            <a:pPr marL="0" indent="0">
              <a:buFontTx/>
              <a:buNone/>
            </a:pPr>
            <a:r>
              <a:rPr lang="nl-NL" sz="1800" dirty="0"/>
              <a:t>• </a:t>
            </a:r>
            <a:r>
              <a:rPr lang="nl-NL" sz="1800" dirty="0">
                <a:solidFill>
                  <a:srgbClr val="000000"/>
                </a:solidFill>
                <a:latin typeface="Segoe UI" panose="020B0502040204020203" pitchFamily="34" charset="0"/>
              </a:rPr>
              <a:t>Stellingen kunnen als vorm lastig zijn voor mensen met lage gezondheidsvaardigheden. Kijk dus goed naar de doelgroep voor je bijeenkomst en bepaal of deze vorm aansluit.</a:t>
            </a:r>
          </a:p>
          <a:p>
            <a:pPr marL="0" indent="0">
              <a:buFontTx/>
              <a:buNone/>
            </a:pPr>
            <a:endParaRPr lang="nl-NL" sz="1800" dirty="0">
              <a:solidFill>
                <a:srgbClr val="000000"/>
              </a:solidFill>
              <a:latin typeface="Segoe UI" panose="020B0502040204020203" pitchFamily="34" charset="0"/>
            </a:endParaRPr>
          </a:p>
          <a:p>
            <a:pPr marL="0" indent="0">
              <a:buFontTx/>
              <a:buNone/>
            </a:pPr>
            <a:endParaRPr lang="nl-NL" sz="1800" dirty="0">
              <a:solidFill>
                <a:srgbClr val="000000"/>
              </a:solidFill>
              <a:latin typeface="Segoe UI" panose="020B0502040204020203" pitchFamily="34" charset="0"/>
            </a:endParaRPr>
          </a:p>
          <a:p>
            <a:pPr marL="0" indent="0">
              <a:buFontTx/>
              <a:buNone/>
            </a:pPr>
            <a:endParaRPr lang="nl-NL" sz="1800" dirty="0">
              <a:solidFill>
                <a:srgbClr val="000000"/>
              </a:solidFill>
              <a:latin typeface="Segoe UI" panose="020B0502040204020203" pitchFamily="34" charset="0"/>
            </a:endParaRPr>
          </a:p>
          <a:p>
            <a:pPr marL="0" indent="0">
              <a:buFontTx/>
              <a:buNone/>
            </a:pP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a:t>
            </a:fld>
            <a:endParaRPr lang="nl-NL"/>
          </a:p>
        </p:txBody>
      </p:sp>
    </p:spTree>
    <p:extLst>
      <p:ext uri="{BB962C8B-B14F-4D97-AF65-F5344CB8AC3E}">
        <p14:creationId xmlns:p14="http://schemas.microsoft.com/office/powerpoint/2010/main" val="1851291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1800" dirty="0">
                <a:effectLst/>
                <a:latin typeface="Calibri" panose="020F0502020204030204" pitchFamily="34" charset="0"/>
                <a:ea typeface="Calibri" panose="020F0502020204030204" pitchFamily="34" charset="0"/>
                <a:cs typeface="Calibri" panose="020F0502020204030204" pitchFamily="34" charset="0"/>
              </a:rPr>
              <a:t>Je hebt buikpijn en de zorgverlener stelt voor om medicijnen te nemen om ervan af te komen. Hij vertelt dat een bijwerking kan zijn dat je daar moe van wordt. Jij sport graag en wilt dus liever een andere oplossing voor je buikpijn.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Mijn zorgverlener weet beter dan ik wat goed voor mij is, want hij/zij heeft de medische kennis.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a:t>
            </a:r>
            <a:r>
              <a:rPr lang="nl-NL" sz="1800" dirty="0">
                <a:effectLst/>
                <a:latin typeface="Calibri" panose="020F0502020204030204" pitchFamily="34" charset="0"/>
                <a:ea typeface="Calibri" panose="020F0502020204030204" pitchFamily="34" charset="0"/>
              </a:rPr>
              <a:t>: Het is afhankelijk van jouw persoonlijke situatie wat het beste bij jou past. Bijvoorbeeld: als je graag wilt blijven sport is medicatie waar je moe van wordt geen goed idee voor jouw persoonlijke situatie. Je kunt aan je zorgverlener vragen welke andere mogelijkheden er zijn of kiezen om niets te doen.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10</a:t>
            </a:fld>
            <a:endParaRPr lang="nl-NL"/>
          </a:p>
        </p:txBody>
      </p:sp>
    </p:spTree>
    <p:extLst>
      <p:ext uri="{BB962C8B-B14F-4D97-AF65-F5344CB8AC3E}">
        <p14:creationId xmlns:p14="http://schemas.microsoft.com/office/powerpoint/2010/main" val="287016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3200" dirty="0"/>
              <a:t>Je zorgverlener heeft je veel informatie gegeven over verschillende behandelingen. Je vindt het spannend en moeilijk om voor een behandeling te kiezen. Hoe maak je dan een goede keuze?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Als mijn zorgverlener mij vraagt om een keuze te maken over mijn behandeling in het gesprek, moet ik deze keuze direct maken.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 </a:t>
            </a:r>
            <a:r>
              <a:rPr lang="nl-NL" sz="1800" dirty="0">
                <a:effectLst/>
                <a:latin typeface="Calibri" panose="020F0502020204030204" pitchFamily="34" charset="0"/>
                <a:ea typeface="Calibri" panose="020F0502020204030204" pitchFamily="34" charset="0"/>
              </a:rPr>
              <a:t>Meestal hoef je niet direct met een behandeling te starten en is er ruimte voor bedenktijd. Je hebt tijd nodig om informatie te verwerken, om met je emoties om te gaan, om te ontdekken wat voor jou belangrijk is en daarna een keuze te maken. Vraag bedenktijd aan de zorgverlener. Zo voorkom je overhaaste beslissingen. Als je bang bent dat er geen tijd verloren mag gaan, vraag dat dan aan je zorgverlener of dit zo is.</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11</a:t>
            </a:fld>
            <a:endParaRPr lang="nl-NL"/>
          </a:p>
        </p:txBody>
      </p:sp>
    </p:spTree>
    <p:extLst>
      <p:ext uri="{BB962C8B-B14F-4D97-AF65-F5344CB8AC3E}">
        <p14:creationId xmlns:p14="http://schemas.microsoft.com/office/powerpoint/2010/main" val="288902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a:t>
            </a:r>
            <a:r>
              <a:rPr lang="nl-NL" sz="1800" dirty="0">
                <a:effectLst/>
                <a:latin typeface="Calibri" panose="020F0502020204030204" pitchFamily="34" charset="0"/>
                <a:ea typeface="Calibri" panose="020F0502020204030204" pitchFamily="34" charset="0"/>
                <a:cs typeface="Calibri" panose="020F0502020204030204" pitchFamily="34" charset="0"/>
              </a:rPr>
              <a:t>: één van de vragen die de zorgverlener aan je stelt is: hoe gaat het met je? Het is een korte en persoonlijke vraag. Maar een antwoord geven is niet altijd even makkelijk. Want hoe gaat het nu eigenlijk echt?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Als de zorgverlener vraagt: ‘hoe gaat het met je?’, dan is hij alleen geïnteresseerd in de ziekte die ik heb.</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Toelichting: </a:t>
            </a:r>
            <a:r>
              <a:rPr lang="nl-NL" sz="1800" dirty="0">
                <a:effectLst/>
                <a:latin typeface="Calibri" panose="020F0502020204030204" pitchFamily="34" charset="0"/>
                <a:ea typeface="Calibri" panose="020F0502020204030204" pitchFamily="34" charset="0"/>
                <a:cs typeface="Calibri" panose="020F0502020204030204" pitchFamily="34" charset="0"/>
              </a:rPr>
              <a:t>Om samen een keuze te maken over de juiste behandeling is het voor de zorgverlener belangrijk om te weten hoe jouw leven er uit ziet naast de klacht waarvoor je komt. Heb je bijvoorbeeld veel stress? Of voel je je erg eenzaam? Is je gezondheid de afgelopen tijd achteruitgegaan? Zijn er gebeurtenissen geweest die je leven hebben veranderd? Praat over wat voor jou belangrijk is.</a:t>
            </a:r>
            <a:r>
              <a:rPr lang="nl-NL" sz="1800" dirty="0">
                <a:effectLst/>
                <a:latin typeface="Calibri" panose="020F0502020204030204" pitchFamily="34" charset="0"/>
                <a:ea typeface="Calibri" panose="020F0502020204030204" pitchFamily="34" charset="0"/>
                <a:cs typeface="Times New Roman" panose="02020603050405020304" pitchFamily="18" charset="0"/>
              </a:rPr>
              <a:t> Watertoedoet.info </a:t>
            </a:r>
            <a:r>
              <a:rPr lang="nl-NL" sz="1800" dirty="0">
                <a:effectLst/>
                <a:latin typeface="Calibri" panose="020F0502020204030204" pitchFamily="34" charset="0"/>
                <a:ea typeface="Calibri" panose="020F0502020204030204" pitchFamily="34" charset="0"/>
              </a:rPr>
              <a:t>biedt bijvoorbeeld vragen die je kunnen helpen om hierover na te denken.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12</a:t>
            </a:fld>
            <a:endParaRPr lang="nl-NL"/>
          </a:p>
        </p:txBody>
      </p:sp>
    </p:spTree>
    <p:extLst>
      <p:ext uri="{BB962C8B-B14F-4D97-AF65-F5344CB8AC3E}">
        <p14:creationId xmlns:p14="http://schemas.microsoft.com/office/powerpoint/2010/main" val="945597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3200" dirty="0"/>
              <a:t>Je bent bij de zorgverlener voor een gesprek over de resultaten van jouw onderzoek. De zorgverlener zegt dat je kan kiezen voor medicijnen of fysiotherapie. De zorgverlener bespreekt de voor- en nadelen en vraagt jou wat jij graag zou willen.</a:t>
            </a:r>
          </a:p>
          <a:p>
            <a:pPr>
              <a:lnSpc>
                <a:spcPct val="107000"/>
              </a:lnSpc>
              <a:spcAft>
                <a:spcPts val="800"/>
              </a:spcAft>
            </a:pPr>
            <a:endParaRPr lang="nl-NL" sz="18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 </a:t>
            </a:r>
            <a:r>
              <a:rPr lang="nl-NL" sz="1800" b="0" dirty="0">
                <a:solidFill>
                  <a:schemeClr val="bg2"/>
                </a:solidFill>
              </a:rPr>
              <a:t>Mee beslissen over mijn behandeling zou verplicht moeten zijn. </a:t>
            </a:r>
            <a:r>
              <a:rPr lang="nl-NL" sz="1800" b="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 </a:t>
            </a:r>
            <a:r>
              <a:rPr lang="nl-NL" sz="1800" dirty="0">
                <a:effectLst/>
                <a:latin typeface="Calibri" panose="020F0502020204030204" pitchFamily="34" charset="0"/>
                <a:ea typeface="Calibri" panose="020F0502020204030204" pitchFamily="34" charset="0"/>
              </a:rPr>
              <a:t>Je bent niets verplicht. Het kan prettig zijn om jouw wensen te bespreken met de zorgverlener om uiteindelijk samen een beslissing te nemen over de behandeling die het best bij jouw persoonlijke situatie past. Mocht je dit niet willen of niet weten wat je wilt, dan kun je dit altijd aangeven bij de zorgverlener. Uiteindelijk beslis je dan samen dat de zorgverlener de keuze voor jou maakt.</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13</a:t>
            </a:fld>
            <a:endParaRPr lang="nl-NL"/>
          </a:p>
        </p:txBody>
      </p:sp>
    </p:spTree>
    <p:extLst>
      <p:ext uri="{BB962C8B-B14F-4D97-AF65-F5344CB8AC3E}">
        <p14:creationId xmlns:p14="http://schemas.microsoft.com/office/powerpoint/2010/main" val="301967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3200" dirty="0"/>
              <a:t>Je hebt volgende week een belangrijke afspraak met de zorgverlener over je behandeling. Je hebt verschillende vragen. Je vraagt je af hoelang je na de behandeling in het ziekenhuis/kliniek moet blijven. En je wilt ook weten hoe snel je na de behandeling weer kunt werken.</a:t>
            </a: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a:t>
            </a:r>
            <a:r>
              <a:rPr lang="nl-NL" sz="1800" b="0" dirty="0">
                <a:solidFill>
                  <a:schemeClr val="bg2"/>
                </a:solidFill>
              </a:rPr>
              <a:t>Schrijf je voor een gesprek met de zorgverlener je vragen op?</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a:t>
            </a:r>
            <a:r>
              <a:rPr lang="nl-NL" sz="1800" dirty="0">
                <a:effectLst/>
                <a:latin typeface="Calibri" panose="020F0502020204030204" pitchFamily="34" charset="0"/>
                <a:ea typeface="Calibri" panose="020F0502020204030204" pitchFamily="34"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Tijdens het gesprek kan het lastig zijn om vragen te bedenken. Ook krijg je vaak veel informatie. Daarom is het goed om van tevoren na te denken over wat je wilt vragen. Als je de vragen opschrijft, weet je zeker dat je ze tijdens het gesprek niet vergeet. Vertel de zorgverlener als niet al je vragen beantwoord zijn, samen kijk je dan hoe jij daar wél antwoord op kan krijgen.</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14</a:t>
            </a:fld>
            <a:endParaRPr lang="nl-NL"/>
          </a:p>
        </p:txBody>
      </p:sp>
    </p:spTree>
    <p:extLst>
      <p:ext uri="{BB962C8B-B14F-4D97-AF65-F5344CB8AC3E}">
        <p14:creationId xmlns:p14="http://schemas.microsoft.com/office/powerpoint/2010/main" val="2819659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3200" dirty="0"/>
              <a:t>Je bent in het ziekenhuis/kliniek en bespreekt met de zorgverlener verschillende behandelingen. Je hebt zelf ergens over een behandeling gelezen die de zorgverlener niet heeft genoemd en vraagt je af of deze behandeling ook voor jou kan helpen. </a:t>
            </a:r>
          </a:p>
          <a:p>
            <a:endParaRPr lang="nl-NL" sz="32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Wanneer</a:t>
            </a:r>
            <a:r>
              <a:rPr lang="nl-NL" sz="1800" b="0" dirty="0">
                <a:solidFill>
                  <a:schemeClr val="bg2"/>
                </a:solidFill>
              </a:rPr>
              <a:t> mijn zorgverlener een behandeling niet noemt, is het voor mij geen goede behandeling.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 </a:t>
            </a:r>
            <a:r>
              <a:rPr lang="nl-NL" sz="1800" dirty="0">
                <a:effectLst/>
                <a:latin typeface="Calibri" panose="020F0502020204030204" pitchFamily="34" charset="0"/>
                <a:ea typeface="Calibri" panose="020F0502020204030204" pitchFamily="34" charset="0"/>
              </a:rPr>
              <a:t>: Er zijn hulpmiddelen beschikbaar die je meer informatie geven over mogelijke behandelopties. Deze hulpmiddelen kunnen je helpen bij je beslissing zoals een keuzehulp of </a:t>
            </a:r>
            <a:r>
              <a:rPr lang="nl-NL"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www.thuisarts.nl</a:t>
            </a:r>
            <a:r>
              <a:rPr lang="nl-NL" sz="1800" dirty="0">
                <a:effectLst/>
                <a:latin typeface="Calibri" panose="020F0502020204030204" pitchFamily="34" charset="0"/>
                <a:ea typeface="Calibri" panose="020F0502020204030204" pitchFamily="34" charset="0"/>
              </a:rPr>
              <a:t>. Je kan je zorgverlener altijd vragen of er nog andere behandelopties zijn. Bijvoorbeeld in dezelfde organisatie bij een andere zorgverlener of in een ander ziekenhuis/kliniek.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15</a:t>
            </a:fld>
            <a:endParaRPr lang="nl-NL"/>
          </a:p>
        </p:txBody>
      </p:sp>
    </p:spTree>
    <p:extLst>
      <p:ext uri="{BB962C8B-B14F-4D97-AF65-F5344CB8AC3E}">
        <p14:creationId xmlns:p14="http://schemas.microsoft.com/office/powerpoint/2010/main" val="3134337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1800" dirty="0">
                <a:effectLst/>
                <a:latin typeface="Calibri" panose="020F0502020204030204" pitchFamily="34" charset="0"/>
                <a:ea typeface="Calibri" panose="020F0502020204030204" pitchFamily="34" charset="0"/>
                <a:cs typeface="Calibri" panose="020F0502020204030204" pitchFamily="34" charset="0"/>
              </a:rPr>
              <a:t>Je hebt volgende week een belangrijke afspraak met de zorgverlener over je behandeling. Je bent zenuwachtig voor de afspraak.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Ik moet alleen naar de afspraak met de zorgverlener, want het gaat alleen over mij.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a:t>
            </a:r>
            <a:r>
              <a:rPr lang="nl-NL" sz="1800" dirty="0">
                <a:effectLst/>
                <a:latin typeface="Calibri" panose="020F0502020204030204" pitchFamily="34" charset="0"/>
                <a:ea typeface="Calibri" panose="020F0502020204030204" pitchFamily="34"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Iemand meenemen naar een gesprek met de </a:t>
            </a:r>
            <a:r>
              <a:rPr lang="nl-NL" sz="1800" dirty="0">
                <a:effectLst/>
                <a:latin typeface="Calibri" panose="020F0502020204030204" pitchFamily="34" charset="0"/>
                <a:ea typeface="Calibri" panose="020F0502020204030204" pitchFamily="34" charset="0"/>
              </a:rPr>
              <a:t>zorgverlener </a:t>
            </a:r>
            <a:r>
              <a:rPr lang="nl-NL" sz="1800" dirty="0">
                <a:effectLst/>
                <a:latin typeface="Calibri" panose="020F0502020204030204" pitchFamily="34" charset="0"/>
                <a:ea typeface="Calibri" panose="020F0502020204030204" pitchFamily="34" charset="0"/>
                <a:cs typeface="Times New Roman" panose="02020603050405020304" pitchFamily="18" charset="0"/>
              </a:rPr>
              <a:t>kan prettig zijn, omdat iemand uit je vertrouwde omgeving dan kan meeluisteren en kan ondersteunen. Iemand kan, als je dat prettig vindt, tijdens het gesprek extra vragen stellen. Je kan met deze persoon ook het gesprek nabespreken. Je kunt ook vragen of je het gesprek mag opnemen.</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16</a:t>
            </a:fld>
            <a:endParaRPr lang="nl-NL"/>
          </a:p>
        </p:txBody>
      </p:sp>
    </p:spTree>
    <p:extLst>
      <p:ext uri="{BB962C8B-B14F-4D97-AF65-F5344CB8AC3E}">
        <p14:creationId xmlns:p14="http://schemas.microsoft.com/office/powerpoint/2010/main" val="342680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1800" dirty="0">
                <a:effectLst/>
                <a:latin typeface="Calibri" panose="020F0502020204030204" pitchFamily="34" charset="0"/>
                <a:ea typeface="Calibri" panose="020F0502020204030204" pitchFamily="34" charset="0"/>
                <a:cs typeface="Calibri" panose="020F0502020204030204" pitchFamily="34" charset="0"/>
              </a:rPr>
              <a:t>Vorige week heb je een onderzoek gehad omdat je mogelijk een ziekte hebt. Over een paar dagen heb je een gesprek met de zorgverlener over het resultaat van het onderzoek. Je gaat op internet alvast op zoek naar meer informatie over deze ziekte.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8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a:t>
            </a:r>
            <a:r>
              <a:rPr lang="nl-NL" sz="1800" b="0" dirty="0">
                <a:solidFill>
                  <a:schemeClr val="bg2"/>
                </a:solidFill>
              </a:rPr>
              <a:t>De informatie die ik op internet vind, helpt mij om meer te weten te komen over mijn ziekte. </a:t>
            </a:r>
            <a:r>
              <a:rPr lang="nl-NL" sz="1800" b="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a:t>
            </a:r>
            <a:r>
              <a:rPr lang="nl-NL" sz="1800" dirty="0">
                <a:effectLst/>
                <a:latin typeface="Calibri" panose="020F0502020204030204" pitchFamily="34" charset="0"/>
                <a:ea typeface="Calibri" panose="020F0502020204030204" pitchFamily="34" charset="0"/>
              </a:rPr>
              <a:t>: er is veel onjuiste informatie te vinden op het internet. Vraag eventueel aan je zorgverlener waar je betrouwbare informatie kunt vinden. Denk bijvoorbeeld aan  </a:t>
            </a:r>
            <a:r>
              <a:rPr lang="nl-NL"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www.thuisarts.nl</a:t>
            </a:r>
            <a:r>
              <a:rPr lang="nl-NL" sz="1800" dirty="0">
                <a:effectLst/>
                <a:latin typeface="Calibri" panose="020F0502020204030204" pitchFamily="34" charset="0"/>
                <a:ea typeface="Calibri" panose="020F0502020204030204" pitchFamily="34" charset="0"/>
                <a:cs typeface="Times New Roman" panose="02020603050405020304" pitchFamily="18" charset="0"/>
              </a:rPr>
              <a:t>. Via</a:t>
            </a:r>
            <a:r>
              <a:rPr lang="nl-NL" sz="1800" dirty="0">
                <a:effectLst/>
                <a:latin typeface="Calibri" panose="020F0502020204030204" pitchFamily="34" charset="0"/>
                <a:ea typeface="Calibri" panose="020F0502020204030204" pitchFamily="34" charset="0"/>
              </a:rPr>
              <a:t> </a:t>
            </a:r>
            <a:r>
              <a:rPr lang="nl-NL"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www.begineengoedgesprek.nl</a:t>
            </a:r>
            <a:r>
              <a:rPr lang="nl-NL" sz="1800" dirty="0">
                <a:effectLst/>
                <a:latin typeface="Calibri" panose="020F0502020204030204" pitchFamily="34" charset="0"/>
                <a:ea typeface="Calibri" panose="020F0502020204030204" pitchFamily="34" charset="0"/>
              </a:rPr>
              <a:t> vind je meer informatie over waar je betrouwbare informatie kunt vinden over ziekte en gezondheid.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17</a:t>
            </a:fld>
            <a:endParaRPr lang="nl-NL"/>
          </a:p>
        </p:txBody>
      </p:sp>
    </p:spTree>
    <p:extLst>
      <p:ext uri="{BB962C8B-B14F-4D97-AF65-F5344CB8AC3E}">
        <p14:creationId xmlns:p14="http://schemas.microsoft.com/office/powerpoint/2010/main" val="2666329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18</a:t>
            </a:fld>
            <a:endParaRPr lang="nl-NL"/>
          </a:p>
        </p:txBody>
      </p:sp>
    </p:spTree>
    <p:extLst>
      <p:ext uri="{BB962C8B-B14F-4D97-AF65-F5344CB8AC3E}">
        <p14:creationId xmlns:p14="http://schemas.microsoft.com/office/powerpoint/2010/main" val="223589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Fysieke bijeenkomst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voor de begeleider:</a:t>
            </a:r>
          </a:p>
          <a:p>
            <a:pPr algn="l"/>
            <a:r>
              <a:rPr lang="nl-NL" sz="1800" b="0" i="1" u="none" strike="noStrike" baseline="0" dirty="0">
                <a:latin typeface="Graphik-Bold"/>
              </a:rPr>
              <a:t>“Het doel van het stellingspel is om met elkaar in gesprek te gaan over Samen Beslissen. Een stelling is een uitspraak waar je het mee eens of oneens kan zijn. Een stelling hoeft niet te kloppen. Het gaat erom wat jij van de stelling vindt. Alle antwoorden zijn goed. Jullie krijgen telkens een korte introductie van de stelling. Denk voor jezelf na of je het eens of oneens bent met de stelling. Ik zal sommige van jullie vragen om kort te vertellen waarom je het eens of oneens bent met de stelling. Daarna gaan we verder met de volgende stelling. Is dit duidelijk voor iedereen?”</a:t>
            </a:r>
          </a:p>
          <a:p>
            <a:pPr algn="l"/>
            <a:endParaRPr lang="nl-NL" b="0" i="1" dirty="0"/>
          </a:p>
          <a:p>
            <a:r>
              <a:rPr lang="nl-NL" b="0" i="0" u="sng" dirty="0"/>
              <a:t>Variant 1</a:t>
            </a:r>
            <a:r>
              <a:rPr lang="nl-NL" i="0" u="sng" dirty="0"/>
              <a:t>: indien ruimte van fysieke bijeenkomst hoofdvorm niet mogelijk maakt </a:t>
            </a:r>
          </a:p>
          <a:p>
            <a:r>
              <a:rPr lang="nl-NL" sz="1800" dirty="0">
                <a:solidFill>
                  <a:srgbClr val="000000"/>
                </a:solidFill>
                <a:latin typeface="Segoe UI" panose="020B0502040204020203" pitchFamily="34" charset="0"/>
              </a:rPr>
              <a:t>Werk als alternatief in duo's. Laat patiënten op hun plaats zitten en maak bij de start van het stellingspel duo's. Lees de introductie en stelling voor en vraag patiënten in duo's met elkaar in gesprek te gaan (3 minuten). Vraag een paar duo's naar hun mening over de stelling. Geef een samenvatting van wat besproken is en lees de toelichting bij de stelling voor.</a:t>
            </a:r>
          </a:p>
          <a:p>
            <a:r>
              <a:rPr lang="nl-NL" u="sng" dirty="0"/>
              <a:t>Variant 2: indien lichamelijke beperkingen van patiënt(en) fysieke bijeenkomst hoofdvorm niet mogelijk maakt </a:t>
            </a:r>
          </a:p>
          <a:p>
            <a:r>
              <a:rPr lang="nl-NL" sz="1800" dirty="0">
                <a:solidFill>
                  <a:srgbClr val="000000"/>
                </a:solidFill>
                <a:latin typeface="Segoe UI" panose="020B0502040204020203" pitchFamily="34" charset="0"/>
              </a:rPr>
              <a:t>Werk als alternatief met opsteken van duimen. Laat patiënten op hun plaats zitten. Lees de introductie en stelling voor en vraag patiënten met één duim omhoog of omlaag aan te geven of zij het (on)eens zijn met de stelling (zie ook 'stappenplan digitale bijeenkomst') Geef een samenvatting van wat besproken is en lees de toelichting bij de stelling voor."</a:t>
            </a:r>
            <a:endParaRPr lang="nl-NL" sz="1800" dirty="0">
              <a:solidFill>
                <a:prstClr val="black"/>
              </a:solidFill>
              <a:latin typeface="Segoe UI" panose="020B0502040204020203" pitchFamily="34" charset="0"/>
            </a:endParaRPr>
          </a:p>
          <a:p>
            <a:endParaRPr lang="nl-NL" i="1" dirty="0"/>
          </a:p>
          <a:p>
            <a:r>
              <a:rPr lang="nl-NL" i="0" dirty="0"/>
              <a:t>OF</a:t>
            </a:r>
          </a:p>
          <a:p>
            <a:endParaRPr lang="nl-NL" i="1" dirty="0"/>
          </a:p>
          <a:p>
            <a:r>
              <a:rPr lang="nl-NL" b="1" i="0" dirty="0"/>
              <a:t>Digitale bijeenkomst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voor de begeleider:</a:t>
            </a:r>
          </a:p>
          <a:p>
            <a:pPr algn="l"/>
            <a:r>
              <a:rPr lang="nl-NL" sz="1800" b="0" i="1" u="none" strike="noStrike" baseline="0" dirty="0">
                <a:latin typeface="Graphik-Bold"/>
              </a:rPr>
              <a:t>“Het doel van het stellingspel is om met elkaar in gesprek te gaan over Samen Beslissen. Een stelling is een uitspraak waar je het mee eens of oneens kan zijn. Een stelling hoeft niet te kloppen. Het gaat erom wat jij van de stelling vindt. Alle antwoorden zijn goed. Jullie krijgen telkens een korte introductie van de stelling. Denk voor jezelf na of je het eens of oneens bent met de stelling. Ik zal sommige van jullie vragen om kort te vertellen waarom je het eens of oneens bent met de stelling. Daarna gaan we verder met de volgende stelling. Is dit duidelijk voor iedereen?”</a:t>
            </a:r>
            <a:endParaRPr lang="nl-NL" b="0" i="1"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2</a:t>
            </a:fld>
            <a:endParaRPr lang="nl-NL"/>
          </a:p>
        </p:txBody>
      </p:sp>
    </p:spTree>
    <p:extLst>
      <p:ext uri="{BB962C8B-B14F-4D97-AF65-F5344CB8AC3E}">
        <p14:creationId xmlns:p14="http://schemas.microsoft.com/office/powerpoint/2010/main" val="158187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1800" dirty="0">
                <a:effectLst/>
                <a:latin typeface="Calibri" panose="020F0502020204030204" pitchFamily="34" charset="0"/>
                <a:ea typeface="Calibri" panose="020F0502020204030204" pitchFamily="34" charset="0"/>
                <a:cs typeface="Calibri" panose="020F0502020204030204" pitchFamily="34" charset="0"/>
              </a:rPr>
              <a:t>Je hebt van de zorgverlener medicijnen gekregen. Je bent hierdoor vaak duizelig. Je weet niet of deze medicijnen goed zijn voor jou.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Als je twijfelt over jouw behandeling, praat je daar dan over met jouw zorgverlener?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Toelichting</a:t>
            </a:r>
            <a:r>
              <a:rPr lang="nl-NL" sz="1800" dirty="0">
                <a:effectLst/>
                <a:latin typeface="Calibri" panose="020F0502020204030204" pitchFamily="34" charset="0"/>
                <a:ea typeface="Calibri" panose="020F0502020204030204" pitchFamily="34" charset="0"/>
                <a:cs typeface="Calibri" panose="020F0502020204030204" pitchFamily="34" charset="0"/>
              </a:rPr>
              <a:t>: Je kunt over je twijfels praten met je zorgverlener. Het is belangrijk dat je vertelt dat je bijwerkingen hebt. Er is misschien een andere behandeling mogelijk.</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3</a:t>
            </a:fld>
            <a:endParaRPr lang="nl-NL"/>
          </a:p>
        </p:txBody>
      </p:sp>
    </p:spTree>
    <p:extLst>
      <p:ext uri="{BB962C8B-B14F-4D97-AF65-F5344CB8AC3E}">
        <p14:creationId xmlns:p14="http://schemas.microsoft.com/office/powerpoint/2010/main" val="3728686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a:t>
            </a:r>
            <a:r>
              <a:rPr lang="nl-NL" sz="1800" dirty="0">
                <a:effectLst/>
                <a:latin typeface="Calibri" panose="020F0502020204030204" pitchFamily="34" charset="0"/>
                <a:ea typeface="Calibri" panose="020F0502020204030204" pitchFamily="34" charset="0"/>
                <a:cs typeface="Calibri" panose="020F0502020204030204" pitchFamily="34" charset="0"/>
              </a:rPr>
              <a:t>: Je gaat met pijn naar de zorgverlener. De zorgverlener vertelt dat hij graag samen met jou een beslissing wil nemen over de best passende behandeling. Dit kan zijn: een operatie of fysiotherapie.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I</a:t>
            </a:r>
            <a:r>
              <a:rPr lang="nl-NL" sz="1800" dirty="0">
                <a:effectLst/>
                <a:latin typeface="Calibri" panose="020F0502020204030204" pitchFamily="34" charset="0"/>
                <a:ea typeface="Calibri" panose="020F0502020204030204" pitchFamily="34" charset="0"/>
                <a:cs typeface="Times New Roman" panose="02020603050405020304" pitchFamily="18" charset="0"/>
              </a:rPr>
              <a:t>k kan niet samen met de zorgverlener een beslissing nemen, want</a:t>
            </a:r>
            <a:r>
              <a:rPr lang="nl-NL" sz="1800" dirty="0">
                <a:effectLst/>
                <a:latin typeface="Calibri" panose="020F0502020204030204" pitchFamily="34" charset="0"/>
                <a:ea typeface="Calibri" panose="020F0502020204030204" pitchFamily="34" charset="0"/>
                <a:cs typeface="Calibri" panose="020F0502020204030204" pitchFamily="34" charset="0"/>
              </a:rPr>
              <a:t> ik heb daar niet voor geleerd.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 </a:t>
            </a:r>
            <a:r>
              <a:rPr lang="nl-NL" sz="1800" dirty="0">
                <a:effectLst/>
                <a:latin typeface="Calibri" panose="020F0502020204030204" pitchFamily="34" charset="0"/>
                <a:ea typeface="Calibri" panose="020F0502020204030204" pitchFamily="34" charset="0"/>
              </a:rPr>
              <a:t>: Om een goed besluit te kunnen nemen is het belangrijk dat de zorgverlener op de hoogte is van jouw situatie en wensen (wat jij belangrijk vindt). Zo komt de kennis van de zorgverlener samen met jouw kennis over jouw persoonlijke wensen.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4</a:t>
            </a:fld>
            <a:endParaRPr lang="nl-NL"/>
          </a:p>
        </p:txBody>
      </p:sp>
    </p:spTree>
    <p:extLst>
      <p:ext uri="{BB962C8B-B14F-4D97-AF65-F5344CB8AC3E}">
        <p14:creationId xmlns:p14="http://schemas.microsoft.com/office/powerpoint/2010/main" val="276804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a:t>
            </a:r>
            <a:r>
              <a:rPr lang="nl-NL" sz="1800" dirty="0">
                <a:effectLst/>
                <a:latin typeface="Calibri" panose="020F0502020204030204" pitchFamily="34" charset="0"/>
                <a:ea typeface="Calibri" panose="020F0502020204030204" pitchFamily="34" charset="0"/>
                <a:cs typeface="Calibri" panose="020F0502020204030204" pitchFamily="34" charset="0"/>
              </a:rPr>
              <a:t>: Je gaat met pijn naar de zorgverlener. De zorgverlener stelt voor om een medicijn te nemen. Je hebt dit medicijn eerder gebruikt en toen werd je er misselijk van. Er zijn geen andere medicijnen volgens de zorgverlener.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Ik mag ervoor kiezen om dit medicijn niet te nemen.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Toelichting</a:t>
            </a:r>
            <a:r>
              <a:rPr lang="nl-NL" sz="1800" dirty="0">
                <a:effectLst/>
                <a:latin typeface="Calibri" panose="020F0502020204030204" pitchFamily="34" charset="0"/>
                <a:ea typeface="Calibri" panose="020F0502020204030204" pitchFamily="34" charset="0"/>
                <a:cs typeface="Calibri" panose="020F0502020204030204" pitchFamily="34" charset="0"/>
              </a:rPr>
              <a:t>: Niets doen/ afwachten is ook een optie. Soms gaat de pijn vanzelf over of gaat het iets beter. Als je de misselijkheid van de medicijnen vervelender vindt dan de pijn, is afwachten of niets doen ook altijd een optie. Ook mag je op een later moment terugkomen op je beslissing. Bespreek dit wel altijd met je zorgverlener!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5</a:t>
            </a:fld>
            <a:endParaRPr lang="nl-NL"/>
          </a:p>
        </p:txBody>
      </p:sp>
    </p:spTree>
    <p:extLst>
      <p:ext uri="{BB962C8B-B14F-4D97-AF65-F5344CB8AC3E}">
        <p14:creationId xmlns:p14="http://schemas.microsoft.com/office/powerpoint/2010/main" val="330212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1800" dirty="0">
                <a:effectLst/>
                <a:latin typeface="Calibri" panose="020F0502020204030204" pitchFamily="34" charset="0"/>
                <a:ea typeface="Calibri" panose="020F0502020204030204" pitchFamily="34" charset="0"/>
                <a:cs typeface="Calibri" panose="020F0502020204030204" pitchFamily="34" charset="0"/>
              </a:rPr>
              <a:t>Je ligt in het ziekenhuis/kliniek. De dokter en verpleegkundige komen samen je kamer binnen. Ze vertellen jou dat zij het beter vinden als je nog langer in het ziekenhuis/kliniek blijft.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Samen Beslissen betekent dat de artsen en verpleegkundigen samen beslissen over wat goed voor mij is.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Toelichting</a:t>
            </a:r>
            <a:r>
              <a:rPr lang="nl-NL" sz="1800" dirty="0">
                <a:effectLst/>
                <a:latin typeface="Calibri" panose="020F0502020204030204" pitchFamily="34" charset="0"/>
                <a:ea typeface="Calibri" panose="020F0502020204030204" pitchFamily="34" charset="0"/>
                <a:cs typeface="Calibri" panose="020F0502020204030204" pitchFamily="34" charset="0"/>
              </a:rPr>
              <a:t>: Met Samen beslissen bedoelen we dat de patiënt en zorgverlener samen een keuze maken. Samen ga je op zoek naar wat in jouw situatie het beste past. De patiënt vertelt wat voor hem/ haar belangrijk is en de zorgverlener vertelt wat medisch mogelijk is.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6</a:t>
            </a:fld>
            <a:endParaRPr lang="nl-NL"/>
          </a:p>
        </p:txBody>
      </p:sp>
    </p:spTree>
    <p:extLst>
      <p:ext uri="{BB962C8B-B14F-4D97-AF65-F5344CB8AC3E}">
        <p14:creationId xmlns:p14="http://schemas.microsoft.com/office/powerpoint/2010/main" val="776789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1800" dirty="0">
                <a:effectLst/>
                <a:latin typeface="Calibri" panose="020F0502020204030204" pitchFamily="34" charset="0"/>
                <a:ea typeface="Calibri" panose="020F0502020204030204" pitchFamily="34" charset="0"/>
                <a:cs typeface="Calibri" panose="020F0502020204030204" pitchFamily="34" charset="0"/>
              </a:rPr>
              <a:t>Je hebt een gesprek gehad met de zorgverlener en die adviseert een operatie. Dat komt voor jou nu niet goed uit. Ook is er een kans dat de klachten minder worden.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 </a:t>
            </a:r>
            <a:r>
              <a:rPr lang="nl-NL" sz="1800" dirty="0">
                <a:effectLst/>
                <a:latin typeface="Calibri" panose="020F0502020204030204" pitchFamily="34" charset="0"/>
                <a:ea typeface="Calibri" panose="020F0502020204030204" pitchFamily="34" charset="0"/>
                <a:cs typeface="Calibri" panose="020F0502020204030204" pitchFamily="34" charset="0"/>
              </a:rPr>
              <a:t>Wat kies jij: afwachten en kijken hoe de ziekte zich ontwikkelt óf opereren met risico’s?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 </a:t>
            </a:r>
            <a:r>
              <a:rPr lang="nl-NL" sz="1800" dirty="0">
                <a:effectLst/>
                <a:latin typeface="Calibri" panose="020F0502020204030204" pitchFamily="34" charset="0"/>
                <a:ea typeface="Calibri" panose="020F0502020204030204" pitchFamily="34" charset="0"/>
              </a:rPr>
              <a:t>De zorg die jij ontvangt moet goed passen bij jouw persoonlijke situatie. Bespreek het daarom altijd met je zorgverlener als er dingen in je leven zijn om rekening mee te houden. Het is aan jou om mee te beslissen over de keus tussen risico’s van de operatie en de ernst van je klachten.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7</a:t>
            </a:fld>
            <a:endParaRPr lang="nl-NL"/>
          </a:p>
        </p:txBody>
      </p:sp>
    </p:spTree>
    <p:extLst>
      <p:ext uri="{BB962C8B-B14F-4D97-AF65-F5344CB8AC3E}">
        <p14:creationId xmlns:p14="http://schemas.microsoft.com/office/powerpoint/2010/main" val="324924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4800" dirty="0"/>
              <a:t>Je bent in gesprek met de zorgverlener. De zorgverlener vertelt dat er geen behandeling meer is die je beter kan maken. </a:t>
            </a:r>
          </a:p>
          <a:p>
            <a:endParaRPr lang="nl-NL" sz="32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a:t>
            </a:r>
            <a:r>
              <a:rPr lang="nl-NL" sz="1800" b="0" dirty="0">
                <a:solidFill>
                  <a:schemeClr val="bg2"/>
                </a:solidFill>
              </a:rPr>
              <a:t>Wanneer ik te horen krijg dat er geen behandeling is die mij beter kan maken, is er niets meer om samen over te beslissen.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a:t>
            </a:r>
            <a:r>
              <a:rPr lang="nl-NL" sz="1800" dirty="0">
                <a:effectLst/>
                <a:latin typeface="Calibri" panose="020F0502020204030204" pitchFamily="34" charset="0"/>
                <a:ea typeface="Calibri" panose="020F0502020204030204" pitchFamily="34" charset="0"/>
              </a:rPr>
              <a:t>: Samen Beslissen kan ook als er geen behandeling meer is om je beter te maken. Samen met de zorgverlener kan je bijvoorbeeld praten over mogelijke behandelingen (ook buiten het ziekenhuis/de kliniek) en pijnbestrijding. Je kunt je twijfels en angsten vertellen tegen de zorgverlener. De zorgverlener kan dan doorvragen naar jouw situatie en wensen en samen met jou keuzes maken. </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8</a:t>
            </a:fld>
            <a:endParaRPr lang="nl-NL"/>
          </a:p>
        </p:txBody>
      </p:sp>
    </p:spTree>
    <p:extLst>
      <p:ext uri="{BB962C8B-B14F-4D97-AF65-F5344CB8AC3E}">
        <p14:creationId xmlns:p14="http://schemas.microsoft.com/office/powerpoint/2010/main" val="72127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Introductie: </a:t>
            </a:r>
            <a:r>
              <a:rPr lang="nl-NL" sz="1800" dirty="0">
                <a:effectLst/>
                <a:latin typeface="Calibri" panose="020F0502020204030204" pitchFamily="34" charset="0"/>
                <a:ea typeface="Calibri" panose="020F0502020204030204" pitchFamily="34" charset="0"/>
                <a:cs typeface="Calibri" panose="020F0502020204030204" pitchFamily="34" charset="0"/>
              </a:rPr>
              <a:t>De zorgverlener bespreekt het resultaat van jouw onderzoek. Je snapt niet wat de zorgverlener zegt, omdat zij moeilijke woorden gebruikt.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Calibri" panose="020F0502020204030204" pitchFamily="34" charset="0"/>
              </a:rPr>
              <a:t>Stelling</a:t>
            </a:r>
            <a:r>
              <a:rPr lang="nl-NL" sz="1800" dirty="0">
                <a:effectLst/>
                <a:latin typeface="Calibri" panose="020F0502020204030204" pitchFamily="34" charset="0"/>
                <a:ea typeface="Calibri" panose="020F0502020204030204" pitchFamily="34" charset="0"/>
                <a:cs typeface="Calibri" panose="020F0502020204030204" pitchFamily="34" charset="0"/>
              </a:rPr>
              <a:t>: Zeg jij er iets van als je de informatie van de zorgverlener niet begrijpt?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rPr>
              <a:t>Toelichting: </a:t>
            </a:r>
            <a:r>
              <a:rPr lang="nl-NL" sz="1800" dirty="0">
                <a:effectLst/>
                <a:latin typeface="Calibri" panose="020F0502020204030204" pitchFamily="34" charset="0"/>
                <a:ea typeface="Calibri" panose="020F0502020204030204" pitchFamily="34" charset="0"/>
              </a:rPr>
              <a:t>Als je de informatie niet begrijpt is het belangrijk om dit te zeggen tegen de zorgverlener. Vraag bijvoorbeeld of de zorgverlener het nog eens samenvat, neem het gesprek op of vraag of de zorgverlener het voor je op wil schrijven.  De zorgverlener kan je ook folders meegeven met handige informatie of een keuzehulp waar de informatie begrijpelijk in is uitgelegd.</a:t>
            </a:r>
            <a:endParaRPr lang="nl-NL" dirty="0"/>
          </a:p>
        </p:txBody>
      </p:sp>
      <p:sp>
        <p:nvSpPr>
          <p:cNvPr id="4" name="Tijdelijke aanduiding voor dianummer 3"/>
          <p:cNvSpPr>
            <a:spLocks noGrp="1"/>
          </p:cNvSpPr>
          <p:nvPr>
            <p:ph type="sldNum" sz="quarter" idx="5"/>
          </p:nvPr>
        </p:nvSpPr>
        <p:spPr/>
        <p:txBody>
          <a:bodyPr/>
          <a:lstStyle/>
          <a:p>
            <a:fld id="{B9CBF6BF-95D1-42A3-A4EF-B92B4D2E535E}" type="slidenum">
              <a:rPr lang="nl-NL" smtClean="0"/>
              <a:t>9</a:t>
            </a:fld>
            <a:endParaRPr lang="nl-NL"/>
          </a:p>
        </p:txBody>
      </p:sp>
    </p:spTree>
    <p:extLst>
      <p:ext uri="{BB962C8B-B14F-4D97-AF65-F5344CB8AC3E}">
        <p14:creationId xmlns:p14="http://schemas.microsoft.com/office/powerpoint/2010/main" val="24573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begineengoedgesprek.nl/"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DDC1BF7-84C0-48D2-BBD9-DAE4B7445624}"/>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22159D6A-937C-4723-8A2D-431ABBEB6C4D}"/>
              </a:ext>
            </a:extLst>
          </p:cNvPr>
          <p:cNvSpPr>
            <a:spLocks noGrp="1"/>
          </p:cNvSpPr>
          <p:nvPr>
            <p:ph type="ctrTitle" hasCustomPrompt="1"/>
          </p:nvPr>
        </p:nvSpPr>
        <p:spPr>
          <a:xfrm>
            <a:off x="1524000" y="1122363"/>
            <a:ext cx="9144000" cy="2387600"/>
          </a:xfrm>
        </p:spPr>
        <p:txBody>
          <a:bodyPr anchor="b">
            <a:normAutofit/>
          </a:bodyPr>
          <a:lstStyle>
            <a:lvl1pPr algn="ctr">
              <a:defRPr sz="8000">
                <a:solidFill>
                  <a:schemeClr val="bg1"/>
                </a:solidFill>
              </a:defRPr>
            </a:lvl1pPr>
          </a:lstStyle>
          <a:p>
            <a:r>
              <a:rPr lang="nl-NL"/>
              <a:t>Grote Titel</a:t>
            </a:r>
            <a:endParaRPr lang="nl-NL" dirty="0"/>
          </a:p>
        </p:txBody>
      </p:sp>
      <p:sp>
        <p:nvSpPr>
          <p:cNvPr id="3" name="Ondertitel 2">
            <a:extLst>
              <a:ext uri="{FF2B5EF4-FFF2-40B4-BE49-F238E27FC236}">
                <a16:creationId xmlns:a16="http://schemas.microsoft.com/office/drawing/2014/main" id="{4E807626-A1A5-45A2-824E-487E41E3EFEC}"/>
              </a:ext>
            </a:extLst>
          </p:cNvPr>
          <p:cNvSpPr>
            <a:spLocks noGrp="1"/>
          </p:cNvSpPr>
          <p:nvPr>
            <p:ph type="subTitle" idx="1" hasCustomPrompt="1"/>
          </p:nvPr>
        </p:nvSpPr>
        <p:spPr>
          <a:xfrm>
            <a:off x="1524000" y="3673230"/>
            <a:ext cx="9144000" cy="1584569"/>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Ondertitel</a:t>
            </a:r>
            <a:endParaRPr lang="nl-NL" dirty="0"/>
          </a:p>
        </p:txBody>
      </p:sp>
      <p:sp>
        <p:nvSpPr>
          <p:cNvPr id="10" name="Rechthoek 9">
            <a:extLst>
              <a:ext uri="{FF2B5EF4-FFF2-40B4-BE49-F238E27FC236}">
                <a16:creationId xmlns:a16="http://schemas.microsoft.com/office/drawing/2014/main" id="{B526240A-ABCC-478B-8D36-ED9DCD6C91EE}"/>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F6355EC2-9A50-46F6-9FE3-CDC1401EFBBF}"/>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00552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9EEA25-E7AB-413B-B9A2-6CB0AE3BEFB4}"/>
              </a:ext>
            </a:extLst>
          </p:cNvPr>
          <p:cNvSpPr>
            <a:spLocks noGrp="1"/>
          </p:cNvSpPr>
          <p:nvPr>
            <p:ph type="title" hasCustomPrompt="1"/>
          </p:nvPr>
        </p:nvSpPr>
        <p:spPr/>
        <p:txBody>
          <a:bodyPr/>
          <a:lstStyle/>
          <a:p>
            <a:r>
              <a:rPr lang="nl-NL" dirty="0"/>
              <a:t>Titel</a:t>
            </a:r>
          </a:p>
        </p:txBody>
      </p:sp>
      <p:sp>
        <p:nvSpPr>
          <p:cNvPr id="3" name="Tijdelijke aanduiding voor datum 2">
            <a:extLst>
              <a:ext uri="{FF2B5EF4-FFF2-40B4-BE49-F238E27FC236}">
                <a16:creationId xmlns:a16="http://schemas.microsoft.com/office/drawing/2014/main" id="{0BD66711-C1D8-4C2C-8716-1A28A6A3F9D4}"/>
              </a:ext>
            </a:extLst>
          </p:cNvPr>
          <p:cNvSpPr>
            <a:spLocks noGrp="1"/>
          </p:cNvSpPr>
          <p:nvPr>
            <p:ph type="dt" sz="half" idx="10"/>
          </p:nvPr>
        </p:nvSpPr>
        <p:spPr/>
        <p:txBody>
          <a:bodyPr/>
          <a:lstStyle>
            <a:lvl1pPr>
              <a:defRPr>
                <a:solidFill>
                  <a:schemeClr val="tx1"/>
                </a:solidFill>
              </a:defRPr>
            </a:lvl1pPr>
          </a:lstStyle>
          <a:p>
            <a:fld id="{A831619C-8478-4336-979D-83A6FC6920FC}" type="datetimeFigureOut">
              <a:rPr lang="nl-NL" smtClean="0"/>
              <a:pPr/>
              <a:t>18-01-2022</a:t>
            </a:fld>
            <a:endParaRPr lang="nl-NL" dirty="0"/>
          </a:p>
        </p:txBody>
      </p:sp>
      <p:sp>
        <p:nvSpPr>
          <p:cNvPr id="4" name="Tijdelijke aanduiding voor voettekst 3">
            <a:extLst>
              <a:ext uri="{FF2B5EF4-FFF2-40B4-BE49-F238E27FC236}">
                <a16:creationId xmlns:a16="http://schemas.microsoft.com/office/drawing/2014/main" id="{BF812037-BFEB-42CC-8BCB-AF25334791B8}"/>
              </a:ext>
            </a:extLst>
          </p:cNvPr>
          <p:cNvSpPr>
            <a:spLocks noGrp="1"/>
          </p:cNvSpPr>
          <p:nvPr>
            <p:ph type="ftr" sz="quarter" idx="11"/>
          </p:nvPr>
        </p:nvSpPr>
        <p:spPr/>
        <p:txBody>
          <a:bodyPr/>
          <a:lstStyle>
            <a:lvl1pPr>
              <a:defRPr>
                <a:solidFill>
                  <a:schemeClr val="tx1"/>
                </a:solidFill>
              </a:defRPr>
            </a:lvl1pPr>
          </a:lstStyle>
          <a:p>
            <a:endParaRPr lang="nl-NL" dirty="0"/>
          </a:p>
        </p:txBody>
      </p:sp>
      <p:sp>
        <p:nvSpPr>
          <p:cNvPr id="5" name="Tijdelijke aanduiding voor dianummer 4">
            <a:extLst>
              <a:ext uri="{FF2B5EF4-FFF2-40B4-BE49-F238E27FC236}">
                <a16:creationId xmlns:a16="http://schemas.microsoft.com/office/drawing/2014/main" id="{E7781989-2BD4-4EF0-8F9A-81890C7BF98E}"/>
              </a:ext>
            </a:extLst>
          </p:cNvPr>
          <p:cNvSpPr>
            <a:spLocks noGrp="1"/>
          </p:cNvSpPr>
          <p:nvPr>
            <p:ph type="sldNum" sz="quarter" idx="12"/>
          </p:nvPr>
        </p:nvSpPr>
        <p:spPr/>
        <p:txBody>
          <a:bodyPr/>
          <a:lstStyle>
            <a:lvl1pPr>
              <a:defRPr>
                <a:solidFill>
                  <a:schemeClr val="tx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118170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 1">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p>
            <a:fld id="{A831619C-8478-4336-979D-83A6FC6920FC}" type="datetimeFigureOut">
              <a:rPr lang="nl-NL" smtClean="0"/>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p>
            <a:fld id="{3FA2E925-7066-44B1-BCC7-5C81739BE584}" type="slidenum">
              <a:rPr lang="nl-NL" smtClean="0"/>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hasCustomPrompt="1"/>
          </p:nvPr>
        </p:nvSpPr>
        <p:spPr/>
        <p:txBody>
          <a:bodyPr/>
          <a:lstStyle>
            <a:lvl1pPr marL="0" indent="0">
              <a:buFont typeface="Arial" panose="020B0604020202020204" pitchFamily="34" charset="0"/>
              <a:buNone/>
              <a:defRPr/>
            </a:lvl1pPr>
            <a:lvl2pPr>
              <a:buNone/>
              <a:defRPr/>
            </a:lvl2pPr>
            <a:lvl3pPr>
              <a:buNone/>
              <a:defRPr/>
            </a:lvl3pPr>
            <a:lvl4pPr>
              <a:buNone/>
              <a:defRPr/>
            </a:lvl4pPr>
            <a:lvl5pPr>
              <a:buNone/>
              <a:defRPr/>
            </a:lvl5pPr>
          </a:lstStyle>
          <a:p>
            <a:pPr lvl="0"/>
            <a:r>
              <a:rPr lang="nl-NL" dirty="0"/>
              <a:t>Statement tekst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ekstvak 2">
            <a:extLst>
              <a:ext uri="{FF2B5EF4-FFF2-40B4-BE49-F238E27FC236}">
                <a16:creationId xmlns:a16="http://schemas.microsoft.com/office/drawing/2014/main" id="{3950B4F9-0B80-45CC-97B3-4AD1E7B59ED9}"/>
              </a:ext>
            </a:extLst>
          </p:cNvPr>
          <p:cNvSpPr txBox="1"/>
          <p:nvPr userDrawn="1"/>
        </p:nvSpPr>
        <p:spPr>
          <a:xfrm>
            <a:off x="838200" y="745951"/>
            <a:ext cx="10515600" cy="707886"/>
          </a:xfrm>
          <a:prstGeom prst="rect">
            <a:avLst/>
          </a:prstGeom>
          <a:noFill/>
        </p:spPr>
        <p:txBody>
          <a:bodyPr wrap="none" lIns="0" tIns="0" rIns="0" bIns="0" rtlCol="0">
            <a:noAutofit/>
          </a:bodyPr>
          <a:lstStyle/>
          <a:p>
            <a:r>
              <a:rPr lang="nl-NL" sz="4000" u="heavy" kern="1200" baseline="0" dirty="0">
                <a:solidFill>
                  <a:schemeClr val="tx1"/>
                </a:solidFill>
                <a:latin typeface="+mj-lt"/>
                <a:ea typeface="+mj-ea"/>
                <a:cs typeface="+mj-cs"/>
              </a:rPr>
              <a:t>Statement                                                                                    </a:t>
            </a:r>
          </a:p>
        </p:txBody>
      </p:sp>
    </p:spTree>
    <p:extLst>
      <p:ext uri="{BB962C8B-B14F-4D97-AF65-F5344CB8AC3E}">
        <p14:creationId xmlns:p14="http://schemas.microsoft.com/office/powerpoint/2010/main" val="33100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 2">
    <p:bg>
      <p:bgPr>
        <a:solidFill>
          <a:schemeClr val="accent1"/>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hasCustomPrompt="1"/>
          </p:nvPr>
        </p:nvSpPr>
        <p:spPr/>
        <p:txBody>
          <a:bodyPr/>
          <a:lstStyle>
            <a:lvl1pPr marL="0" indent="0">
              <a:buFont typeface="Arial" panose="020B0604020202020204" pitchFamily="34" charse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nl-NL" dirty="0"/>
              <a:t>Statement tekst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ekstvak 2">
            <a:extLst>
              <a:ext uri="{FF2B5EF4-FFF2-40B4-BE49-F238E27FC236}">
                <a16:creationId xmlns:a16="http://schemas.microsoft.com/office/drawing/2014/main" id="{3950B4F9-0B80-45CC-97B3-4AD1E7B59ED9}"/>
              </a:ext>
            </a:extLst>
          </p:cNvPr>
          <p:cNvSpPr txBox="1"/>
          <p:nvPr userDrawn="1"/>
        </p:nvSpPr>
        <p:spPr>
          <a:xfrm>
            <a:off x="838200" y="745951"/>
            <a:ext cx="10515600" cy="707886"/>
          </a:xfrm>
          <a:prstGeom prst="rect">
            <a:avLst/>
          </a:prstGeom>
          <a:noFill/>
        </p:spPr>
        <p:txBody>
          <a:bodyPr wrap="none" lIns="0" tIns="0" rIns="0" bIns="0" rtlCol="0">
            <a:noAutofit/>
          </a:bodyPr>
          <a:lstStyle/>
          <a:p>
            <a:r>
              <a:rPr lang="nl-NL" sz="4000" u="heavy" kern="1200" baseline="0" dirty="0">
                <a:solidFill>
                  <a:schemeClr val="bg1"/>
                </a:solidFill>
                <a:latin typeface="+mj-lt"/>
                <a:ea typeface="+mj-ea"/>
                <a:cs typeface="+mj-cs"/>
              </a:rPr>
              <a:t>Statement                                                                                    </a:t>
            </a:r>
          </a:p>
        </p:txBody>
      </p:sp>
      <p:sp>
        <p:nvSpPr>
          <p:cNvPr id="7" name="Rechthoek 6">
            <a:extLst>
              <a:ext uri="{FF2B5EF4-FFF2-40B4-BE49-F238E27FC236}">
                <a16:creationId xmlns:a16="http://schemas.microsoft.com/office/drawing/2014/main" id="{CFC081DE-1BFF-4FF9-9606-793B4680D603}"/>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A53D7EA4-BF9F-4D79-B9B1-3C7896F154D7}"/>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08537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 3">
    <p:bg>
      <p:bgPr>
        <a:solidFill>
          <a:schemeClr val="accent2"/>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hasCustomPrompt="1"/>
          </p:nvPr>
        </p:nvSpPr>
        <p:spPr/>
        <p:txBody>
          <a:bodyPr/>
          <a:lstStyle>
            <a:lvl1pPr marL="0" indent="0">
              <a:buFont typeface="Arial" panose="020B0604020202020204" pitchFamily="34" charse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nl-NL" dirty="0"/>
              <a:t>Statement tekst</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ekstvak 2">
            <a:extLst>
              <a:ext uri="{FF2B5EF4-FFF2-40B4-BE49-F238E27FC236}">
                <a16:creationId xmlns:a16="http://schemas.microsoft.com/office/drawing/2014/main" id="{3950B4F9-0B80-45CC-97B3-4AD1E7B59ED9}"/>
              </a:ext>
            </a:extLst>
          </p:cNvPr>
          <p:cNvSpPr txBox="1"/>
          <p:nvPr userDrawn="1"/>
        </p:nvSpPr>
        <p:spPr>
          <a:xfrm>
            <a:off x="838200" y="745951"/>
            <a:ext cx="10515600" cy="707886"/>
          </a:xfrm>
          <a:prstGeom prst="rect">
            <a:avLst/>
          </a:prstGeom>
          <a:noFill/>
        </p:spPr>
        <p:txBody>
          <a:bodyPr wrap="none" lIns="0" tIns="0" rIns="0" bIns="0" rtlCol="0">
            <a:noAutofit/>
          </a:bodyPr>
          <a:lstStyle/>
          <a:p>
            <a:r>
              <a:rPr lang="nl-NL" sz="4000" u="heavy" kern="1200" baseline="0" dirty="0">
                <a:solidFill>
                  <a:schemeClr val="bg1"/>
                </a:solidFill>
                <a:latin typeface="+mj-lt"/>
                <a:ea typeface="+mj-ea"/>
                <a:cs typeface="+mj-cs"/>
              </a:rPr>
              <a:t>Statement                                                                                    </a:t>
            </a:r>
          </a:p>
        </p:txBody>
      </p:sp>
      <p:sp>
        <p:nvSpPr>
          <p:cNvPr id="7" name="Rechthoek 6">
            <a:extLst>
              <a:ext uri="{FF2B5EF4-FFF2-40B4-BE49-F238E27FC236}">
                <a16:creationId xmlns:a16="http://schemas.microsoft.com/office/drawing/2014/main" id="{CFC081DE-1BFF-4FF9-9606-793B4680D603}"/>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A53D7EA4-BF9F-4D79-B9B1-3C7896F154D7}"/>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07873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afbeelding groot -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76BF8-802F-4E70-AC9C-4ED7C0B669DA}"/>
              </a:ext>
            </a:extLst>
          </p:cNvPr>
          <p:cNvSpPr>
            <a:spLocks noGrp="1"/>
          </p:cNvSpPr>
          <p:nvPr>
            <p:ph type="title" hasCustomPrompt="1"/>
          </p:nvPr>
        </p:nvSpPr>
        <p:spPr>
          <a:xfrm>
            <a:off x="838200" y="487101"/>
            <a:ext cx="10515600" cy="365125"/>
          </a:xfrm>
        </p:spPr>
        <p:txBody>
          <a:bodyPr wrap="none">
            <a:normAutofit/>
          </a:bodyPr>
          <a:lstStyle>
            <a:lvl1pPr>
              <a:defRPr sz="2000" u="none"/>
            </a:lvl1pPr>
          </a:lstStyle>
          <a:p>
            <a:r>
              <a:rPr lang="nl-NL" dirty="0"/>
              <a:t>Titel</a:t>
            </a:r>
          </a:p>
        </p:txBody>
      </p:sp>
      <p:sp>
        <p:nvSpPr>
          <p:cNvPr id="3" name="Tijdelijke aanduiding voor datum 2">
            <a:extLst>
              <a:ext uri="{FF2B5EF4-FFF2-40B4-BE49-F238E27FC236}">
                <a16:creationId xmlns:a16="http://schemas.microsoft.com/office/drawing/2014/main" id="{35A6ED79-7A1D-4494-9FD8-8CE4BCA689D6}"/>
              </a:ext>
            </a:extLst>
          </p:cNvPr>
          <p:cNvSpPr>
            <a:spLocks noGrp="1"/>
          </p:cNvSpPr>
          <p:nvPr>
            <p:ph type="dt" sz="half" idx="10"/>
          </p:nvPr>
        </p:nvSpPr>
        <p:spPr/>
        <p:txBody>
          <a:bodyPr/>
          <a:lstStyle/>
          <a:p>
            <a:fld id="{A831619C-8478-4336-979D-83A6FC6920FC}" type="datetimeFigureOut">
              <a:rPr lang="nl-NL" smtClean="0"/>
              <a:pPr/>
              <a:t>18-01-2022</a:t>
            </a:fld>
            <a:endParaRPr lang="nl-NL" dirty="0"/>
          </a:p>
        </p:txBody>
      </p:sp>
      <p:sp>
        <p:nvSpPr>
          <p:cNvPr id="4" name="Tijdelijke aanduiding voor voettekst 3">
            <a:extLst>
              <a:ext uri="{FF2B5EF4-FFF2-40B4-BE49-F238E27FC236}">
                <a16:creationId xmlns:a16="http://schemas.microsoft.com/office/drawing/2014/main" id="{AC63EBDB-4CD2-4C1A-A24F-52FE3A6A98A2}"/>
              </a:ext>
            </a:extLst>
          </p:cNvPr>
          <p:cNvSpPr>
            <a:spLocks noGrp="1"/>
          </p:cNvSpPr>
          <p:nvPr>
            <p:ph type="ftr" sz="quarter" idx="11"/>
          </p:nvPr>
        </p:nvSpPr>
        <p:spPr/>
        <p:txBody>
          <a:bodyPr/>
          <a:lstStyle/>
          <a:p>
            <a:endParaRPr lang="nl-NL" dirty="0">
              <a:solidFill>
                <a:schemeClr val="tx1"/>
              </a:solidFill>
            </a:endParaRPr>
          </a:p>
        </p:txBody>
      </p:sp>
      <p:sp>
        <p:nvSpPr>
          <p:cNvPr id="5" name="Tijdelijke aanduiding voor dianummer 4">
            <a:extLst>
              <a:ext uri="{FF2B5EF4-FFF2-40B4-BE49-F238E27FC236}">
                <a16:creationId xmlns:a16="http://schemas.microsoft.com/office/drawing/2014/main" id="{1D686FDB-38BF-4085-95BA-74611871A287}"/>
              </a:ext>
            </a:extLst>
          </p:cNvPr>
          <p:cNvSpPr>
            <a:spLocks noGrp="1"/>
          </p:cNvSpPr>
          <p:nvPr>
            <p:ph type="sldNum" sz="quarter" idx="12"/>
          </p:nvPr>
        </p:nvSpPr>
        <p:spPr/>
        <p:txBody>
          <a:bodyPr/>
          <a:lstStyle/>
          <a:p>
            <a:fld id="{3FA2E925-7066-44B1-BCC7-5C81739BE584}" type="slidenum">
              <a:rPr lang="nl-NL" smtClean="0"/>
              <a:pPr/>
              <a:t>‹nr.›</a:t>
            </a:fld>
            <a:endParaRPr lang="nl-NL" dirty="0"/>
          </a:p>
        </p:txBody>
      </p:sp>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838200" y="876300"/>
            <a:ext cx="10515599" cy="52578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Tree>
    <p:extLst>
      <p:ext uri="{BB962C8B-B14F-4D97-AF65-F5344CB8AC3E}">
        <p14:creationId xmlns:p14="http://schemas.microsoft.com/office/powerpoint/2010/main" val="26756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afbeelding groot - 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76BF8-802F-4E70-AC9C-4ED7C0B669DA}"/>
              </a:ext>
            </a:extLst>
          </p:cNvPr>
          <p:cNvSpPr>
            <a:spLocks noGrp="1"/>
          </p:cNvSpPr>
          <p:nvPr>
            <p:ph type="title" hasCustomPrompt="1"/>
          </p:nvPr>
        </p:nvSpPr>
        <p:spPr>
          <a:xfrm>
            <a:off x="838200" y="487101"/>
            <a:ext cx="10515600" cy="365125"/>
          </a:xfrm>
        </p:spPr>
        <p:txBody>
          <a:bodyPr wrap="none">
            <a:normAutofit/>
          </a:bodyPr>
          <a:lstStyle>
            <a:lvl1pPr>
              <a:defRPr sz="2000" u="none">
                <a:solidFill>
                  <a:schemeClr val="bg1"/>
                </a:solidFill>
              </a:defRPr>
            </a:lvl1pPr>
          </a:lstStyle>
          <a:p>
            <a:r>
              <a:rPr lang="nl-NL" dirty="0"/>
              <a:t>Titel</a:t>
            </a:r>
          </a:p>
        </p:txBody>
      </p:sp>
      <p:sp>
        <p:nvSpPr>
          <p:cNvPr id="3" name="Tijdelijke aanduiding voor datum 2">
            <a:extLst>
              <a:ext uri="{FF2B5EF4-FFF2-40B4-BE49-F238E27FC236}">
                <a16:creationId xmlns:a16="http://schemas.microsoft.com/office/drawing/2014/main" id="{35A6ED79-7A1D-4494-9FD8-8CE4BCA689D6}"/>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4" name="Tijdelijke aanduiding voor voettekst 3">
            <a:extLst>
              <a:ext uri="{FF2B5EF4-FFF2-40B4-BE49-F238E27FC236}">
                <a16:creationId xmlns:a16="http://schemas.microsoft.com/office/drawing/2014/main" id="{AC63EBDB-4CD2-4C1A-A24F-52FE3A6A98A2}"/>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5" name="Tijdelijke aanduiding voor dianummer 4">
            <a:extLst>
              <a:ext uri="{FF2B5EF4-FFF2-40B4-BE49-F238E27FC236}">
                <a16:creationId xmlns:a16="http://schemas.microsoft.com/office/drawing/2014/main" id="{1D686FDB-38BF-4085-95BA-74611871A287}"/>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838200" y="876300"/>
            <a:ext cx="10515599" cy="52578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7" name="Rechthoek 6">
            <a:extLst>
              <a:ext uri="{FF2B5EF4-FFF2-40B4-BE49-F238E27FC236}">
                <a16:creationId xmlns:a16="http://schemas.microsoft.com/office/drawing/2014/main" id="{F2485BA3-6557-4689-936F-2F8C6011FD93}"/>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B6F2940D-A8B0-4A48-B968-6371A994B6E5}"/>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23968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afbeelding groot - 3">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76BF8-802F-4E70-AC9C-4ED7C0B669DA}"/>
              </a:ext>
            </a:extLst>
          </p:cNvPr>
          <p:cNvSpPr>
            <a:spLocks noGrp="1"/>
          </p:cNvSpPr>
          <p:nvPr>
            <p:ph type="title" hasCustomPrompt="1"/>
          </p:nvPr>
        </p:nvSpPr>
        <p:spPr>
          <a:xfrm>
            <a:off x="838200" y="487101"/>
            <a:ext cx="10515600" cy="365125"/>
          </a:xfrm>
        </p:spPr>
        <p:txBody>
          <a:bodyPr wrap="none">
            <a:normAutofit/>
          </a:bodyPr>
          <a:lstStyle>
            <a:lvl1pPr>
              <a:defRPr sz="2000" u="none">
                <a:solidFill>
                  <a:schemeClr val="bg1"/>
                </a:solidFill>
              </a:defRPr>
            </a:lvl1pPr>
          </a:lstStyle>
          <a:p>
            <a:r>
              <a:rPr lang="nl-NL" dirty="0"/>
              <a:t>Titel</a:t>
            </a:r>
          </a:p>
        </p:txBody>
      </p:sp>
      <p:sp>
        <p:nvSpPr>
          <p:cNvPr id="3" name="Tijdelijke aanduiding voor datum 2">
            <a:extLst>
              <a:ext uri="{FF2B5EF4-FFF2-40B4-BE49-F238E27FC236}">
                <a16:creationId xmlns:a16="http://schemas.microsoft.com/office/drawing/2014/main" id="{35A6ED79-7A1D-4494-9FD8-8CE4BCA689D6}"/>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4" name="Tijdelijke aanduiding voor voettekst 3">
            <a:extLst>
              <a:ext uri="{FF2B5EF4-FFF2-40B4-BE49-F238E27FC236}">
                <a16:creationId xmlns:a16="http://schemas.microsoft.com/office/drawing/2014/main" id="{AC63EBDB-4CD2-4C1A-A24F-52FE3A6A98A2}"/>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5" name="Tijdelijke aanduiding voor dianummer 4">
            <a:extLst>
              <a:ext uri="{FF2B5EF4-FFF2-40B4-BE49-F238E27FC236}">
                <a16:creationId xmlns:a16="http://schemas.microsoft.com/office/drawing/2014/main" id="{1D686FDB-38BF-4085-95BA-74611871A287}"/>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838200" y="876300"/>
            <a:ext cx="10515599" cy="52578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7" name="Rechthoek 6">
            <a:extLst>
              <a:ext uri="{FF2B5EF4-FFF2-40B4-BE49-F238E27FC236}">
                <a16:creationId xmlns:a16="http://schemas.microsoft.com/office/drawing/2014/main" id="{9E523FE5-5ECF-4A16-B733-4E0987167CF1}"/>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Rechthoek 8">
            <a:extLst>
              <a:ext uri="{FF2B5EF4-FFF2-40B4-BE49-F238E27FC236}">
                <a16:creationId xmlns:a16="http://schemas.microsoft.com/office/drawing/2014/main" id="{C5C16C40-87F1-4762-B0E3-DE5E5767FE66}"/>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67711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beeldvullend - 1">
    <p:spTree>
      <p:nvGrpSpPr>
        <p:cNvPr id="1" name=""/>
        <p:cNvGrpSpPr/>
        <p:nvPr/>
      </p:nvGrpSpPr>
      <p:grpSpPr>
        <a:xfrm>
          <a:off x="0" y="0"/>
          <a:ext cx="0" cy="0"/>
          <a:chOff x="0" y="0"/>
          <a:chExt cx="0" cy="0"/>
        </a:xfrm>
      </p:grpSpPr>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542925" y="542925"/>
            <a:ext cx="11106150" cy="5762625"/>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9" name="Tijdelijke aanduiding voor datum 8">
            <a:extLst>
              <a:ext uri="{FF2B5EF4-FFF2-40B4-BE49-F238E27FC236}">
                <a16:creationId xmlns:a16="http://schemas.microsoft.com/office/drawing/2014/main" id="{A4D4C080-18DC-41A7-8B00-084DD28A7D30}"/>
              </a:ext>
            </a:extLst>
          </p:cNvPr>
          <p:cNvSpPr>
            <a:spLocks noGrp="1"/>
          </p:cNvSpPr>
          <p:nvPr>
            <p:ph type="dt" sz="half" idx="15"/>
          </p:nvPr>
        </p:nvSpPr>
        <p:spPr/>
        <p:txBody>
          <a:bodyPr/>
          <a:lstStyle/>
          <a:p>
            <a:fld id="{A831619C-8478-4336-979D-83A6FC6920FC}" type="datetimeFigureOut">
              <a:rPr lang="nl-NL" smtClean="0"/>
              <a:pPr/>
              <a:t>18-01-2022</a:t>
            </a:fld>
            <a:endParaRPr lang="nl-NL" dirty="0"/>
          </a:p>
        </p:txBody>
      </p:sp>
      <p:sp>
        <p:nvSpPr>
          <p:cNvPr id="10" name="Tijdelijke aanduiding voor voettekst 9">
            <a:extLst>
              <a:ext uri="{FF2B5EF4-FFF2-40B4-BE49-F238E27FC236}">
                <a16:creationId xmlns:a16="http://schemas.microsoft.com/office/drawing/2014/main" id="{EB87B4E6-3AEB-4D30-A000-BF6095785928}"/>
              </a:ext>
            </a:extLst>
          </p:cNvPr>
          <p:cNvSpPr>
            <a:spLocks noGrp="1"/>
          </p:cNvSpPr>
          <p:nvPr>
            <p:ph type="ftr" sz="quarter" idx="16"/>
          </p:nvPr>
        </p:nvSpPr>
        <p:spPr/>
        <p:txBody>
          <a:bodyPr/>
          <a:lstStyle/>
          <a:p>
            <a:endParaRPr lang="nl-NL" dirty="0">
              <a:solidFill>
                <a:schemeClr val="tx1"/>
              </a:solidFill>
            </a:endParaRPr>
          </a:p>
        </p:txBody>
      </p:sp>
      <p:sp>
        <p:nvSpPr>
          <p:cNvPr id="11" name="Tijdelijke aanduiding voor dianummer 10">
            <a:extLst>
              <a:ext uri="{FF2B5EF4-FFF2-40B4-BE49-F238E27FC236}">
                <a16:creationId xmlns:a16="http://schemas.microsoft.com/office/drawing/2014/main" id="{EC1387D2-2B94-45FB-A6BF-61B38A7BADAB}"/>
              </a:ext>
            </a:extLst>
          </p:cNvPr>
          <p:cNvSpPr>
            <a:spLocks noGrp="1"/>
          </p:cNvSpPr>
          <p:nvPr>
            <p:ph type="sldNum" sz="quarter" idx="17"/>
          </p:nvPr>
        </p:nvSpPr>
        <p:spPr/>
        <p:txBody>
          <a:body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283458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beeldvullend - 2">
    <p:bg>
      <p:bgPr>
        <a:solidFill>
          <a:schemeClr val="accent1"/>
        </a:solidFill>
        <a:effectLst/>
      </p:bgPr>
    </p:bg>
    <p:spTree>
      <p:nvGrpSpPr>
        <p:cNvPr id="1" name=""/>
        <p:cNvGrpSpPr/>
        <p:nvPr/>
      </p:nvGrpSpPr>
      <p:grpSpPr>
        <a:xfrm>
          <a:off x="0" y="0"/>
          <a:ext cx="0" cy="0"/>
          <a:chOff x="0" y="0"/>
          <a:chExt cx="0" cy="0"/>
        </a:xfrm>
      </p:grpSpPr>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542925" y="542925"/>
            <a:ext cx="11106150" cy="5762625"/>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3" name="Rechthoek 2">
            <a:extLst>
              <a:ext uri="{FF2B5EF4-FFF2-40B4-BE49-F238E27FC236}">
                <a16:creationId xmlns:a16="http://schemas.microsoft.com/office/drawing/2014/main" id="{9FA706A9-B3EE-432A-8A2A-6E6BDDC2EC50}"/>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Rechthoek 3">
            <a:extLst>
              <a:ext uri="{FF2B5EF4-FFF2-40B4-BE49-F238E27FC236}">
                <a16:creationId xmlns:a16="http://schemas.microsoft.com/office/drawing/2014/main" id="{9AE59DF1-249E-445A-A22F-213829976ED7}"/>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jdelijke aanduiding voor datum 1">
            <a:extLst>
              <a:ext uri="{FF2B5EF4-FFF2-40B4-BE49-F238E27FC236}">
                <a16:creationId xmlns:a16="http://schemas.microsoft.com/office/drawing/2014/main" id="{578E4137-82AE-4A63-B1EE-B6D1CBD24120}"/>
              </a:ext>
            </a:extLst>
          </p:cNvPr>
          <p:cNvSpPr>
            <a:spLocks noGrp="1"/>
          </p:cNvSpPr>
          <p:nvPr>
            <p:ph type="dt" sz="half" idx="15"/>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01F6C029-631C-41BE-8B9D-60F6EFED3217}"/>
              </a:ext>
            </a:extLst>
          </p:cNvPr>
          <p:cNvSpPr>
            <a:spLocks noGrp="1"/>
          </p:cNvSpPr>
          <p:nvPr>
            <p:ph type="ftr" sz="quarter" idx="16"/>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42B23560-2D6C-4004-995B-E7DECE8CF4B9}"/>
              </a:ext>
            </a:extLst>
          </p:cNvPr>
          <p:cNvSpPr>
            <a:spLocks noGrp="1"/>
          </p:cNvSpPr>
          <p:nvPr>
            <p:ph type="sldNum" sz="quarter" idx="17"/>
          </p:nvPr>
        </p:nvSpPr>
        <p:spPr/>
        <p:txBody>
          <a:bodyPr/>
          <a:lstStyle>
            <a:lvl1pPr>
              <a:defRPr>
                <a:solidFill>
                  <a:schemeClr val="bg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7188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beeldvullend - 3">
    <p:bg>
      <p:bgPr>
        <a:solidFill>
          <a:schemeClr val="accent2"/>
        </a:solidFill>
        <a:effectLst/>
      </p:bgPr>
    </p:bg>
    <p:spTree>
      <p:nvGrpSpPr>
        <p:cNvPr id="1" name=""/>
        <p:cNvGrpSpPr/>
        <p:nvPr/>
      </p:nvGrpSpPr>
      <p:grpSpPr>
        <a:xfrm>
          <a:off x="0" y="0"/>
          <a:ext cx="0" cy="0"/>
          <a:chOff x="0" y="0"/>
          <a:chExt cx="0" cy="0"/>
        </a:xfrm>
      </p:grpSpPr>
      <p:sp>
        <p:nvSpPr>
          <p:cNvPr id="8" name="Tijdelijke aanduiding voor afbeelding 9">
            <a:extLst>
              <a:ext uri="{FF2B5EF4-FFF2-40B4-BE49-F238E27FC236}">
                <a16:creationId xmlns:a16="http://schemas.microsoft.com/office/drawing/2014/main" id="{51E21DA3-4F30-45AD-936E-9C38CA7590E5}"/>
              </a:ext>
            </a:extLst>
          </p:cNvPr>
          <p:cNvSpPr>
            <a:spLocks noGrp="1"/>
          </p:cNvSpPr>
          <p:nvPr>
            <p:ph type="pic" sz="quarter" idx="14" hasCustomPrompt="1"/>
          </p:nvPr>
        </p:nvSpPr>
        <p:spPr>
          <a:xfrm>
            <a:off x="542925" y="542925"/>
            <a:ext cx="11106150" cy="5762625"/>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3" name="Rechthoek 2">
            <a:extLst>
              <a:ext uri="{FF2B5EF4-FFF2-40B4-BE49-F238E27FC236}">
                <a16:creationId xmlns:a16="http://schemas.microsoft.com/office/drawing/2014/main" id="{EB7291DF-24A2-466B-8A2B-1D7AB5B14C63}"/>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Rechthoek 3">
            <a:extLst>
              <a:ext uri="{FF2B5EF4-FFF2-40B4-BE49-F238E27FC236}">
                <a16:creationId xmlns:a16="http://schemas.microsoft.com/office/drawing/2014/main" id="{B4C52CEC-A0C2-4FBE-BA25-83CD5D49369C}"/>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jdelijke aanduiding voor datum 1">
            <a:extLst>
              <a:ext uri="{FF2B5EF4-FFF2-40B4-BE49-F238E27FC236}">
                <a16:creationId xmlns:a16="http://schemas.microsoft.com/office/drawing/2014/main" id="{6DAC37FD-E7EF-462B-93E4-2D2315955679}"/>
              </a:ext>
            </a:extLst>
          </p:cNvPr>
          <p:cNvSpPr>
            <a:spLocks noGrp="1"/>
          </p:cNvSpPr>
          <p:nvPr>
            <p:ph type="dt" sz="half" idx="15"/>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BAE9D17E-E0B7-4FEB-B473-672616D0C400}"/>
              </a:ext>
            </a:extLst>
          </p:cNvPr>
          <p:cNvSpPr>
            <a:spLocks noGrp="1"/>
          </p:cNvSpPr>
          <p:nvPr>
            <p:ph type="ftr" sz="quarter" idx="16"/>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FA7FE242-82BC-4A75-AF5F-9F5F67CD831F}"/>
              </a:ext>
            </a:extLst>
          </p:cNvPr>
          <p:cNvSpPr>
            <a:spLocks noGrp="1"/>
          </p:cNvSpPr>
          <p:nvPr>
            <p:ph type="sldNum" sz="quarter" idx="17"/>
          </p:nvPr>
        </p:nvSpPr>
        <p:spPr/>
        <p:txBody>
          <a:bodyPr/>
          <a:lstStyle>
            <a:lvl1pPr>
              <a:defRPr>
                <a:solidFill>
                  <a:schemeClr val="bg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82212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p:txBody>
          <a:bodyPr/>
          <a:lstStyle>
            <a:lvl1pPr>
              <a:defRPr/>
            </a:lvl1pPr>
          </a:lstStyle>
          <a:p>
            <a:r>
              <a:rPr lang="nl-NL" dirty="0"/>
              <a:t>Titel</a:t>
            </a:r>
          </a:p>
        </p:txBody>
      </p:sp>
      <p:sp>
        <p:nvSpPr>
          <p:cNvPr id="3" name="Tijdelijke aanduiding voor inhoud 2">
            <a:extLst>
              <a:ext uri="{FF2B5EF4-FFF2-40B4-BE49-F238E27FC236}">
                <a16:creationId xmlns:a16="http://schemas.microsoft.com/office/drawing/2014/main" id="{9DA69D6E-B8C1-4975-9786-DF33870AF1D3}"/>
              </a:ext>
            </a:extLst>
          </p:cNvPr>
          <p:cNvSpPr>
            <a:spLocks noGrp="1"/>
          </p:cNvSpPr>
          <p:nvPr>
            <p:ph idx="1"/>
          </p:nvPr>
        </p:nvSpPr>
        <p:spPr/>
        <p:txBody>
          <a:body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p>
            <a:fld id="{A831619C-8478-4336-979D-83A6FC6920FC}" type="datetimeFigureOut">
              <a:rPr lang="nl-NL" smtClean="0"/>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p>
            <a:fld id="{3FA2E925-7066-44B1-BCC7-5C81739BE584}" type="slidenum">
              <a:rPr lang="nl-NL" smtClean="0"/>
              <a:t>‹nr.›</a:t>
            </a:fld>
            <a:endParaRPr lang="nl-NL" dirty="0"/>
          </a:p>
        </p:txBody>
      </p:sp>
    </p:spTree>
    <p:extLst>
      <p:ext uri="{BB962C8B-B14F-4D97-AF65-F5344CB8AC3E}">
        <p14:creationId xmlns:p14="http://schemas.microsoft.com/office/powerpoint/2010/main" val="244732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ofdstuk - 1">
    <p:bg>
      <p:bgPr>
        <a:solidFill>
          <a:schemeClr val="accent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DEAA36EF-8881-49A3-9DB4-3AE78995A0C5}"/>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Rechthoek 9">
            <a:extLst>
              <a:ext uri="{FF2B5EF4-FFF2-40B4-BE49-F238E27FC236}">
                <a16:creationId xmlns:a16="http://schemas.microsoft.com/office/drawing/2014/main" id="{160D0021-F592-4197-ADB6-9CC673913F40}"/>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8C616541-E6A4-4C61-B17E-21DA5E59F5A8}"/>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9A102AC5-261B-4FA6-AD63-12045A626CE4}"/>
              </a:ext>
            </a:extLst>
          </p:cNvPr>
          <p:cNvSpPr>
            <a:spLocks noGrp="1"/>
          </p:cNvSpPr>
          <p:nvPr>
            <p:ph type="title" hasCustomPrompt="1"/>
          </p:nvPr>
        </p:nvSpPr>
        <p:spPr>
          <a:xfrm>
            <a:off x="2019300" y="1449126"/>
            <a:ext cx="8153400" cy="3865824"/>
          </a:xfrm>
        </p:spPr>
        <p:txBody>
          <a:bodyPr>
            <a:normAutofit/>
          </a:bodyPr>
          <a:lstStyle>
            <a:lvl1pPr algn="ctr">
              <a:defRPr sz="6000" u="none">
                <a:solidFill>
                  <a:schemeClr val="bg1"/>
                </a:solidFill>
              </a:defRPr>
            </a:lvl1pPr>
          </a:lstStyle>
          <a:p>
            <a:r>
              <a:rPr lang="nl-NL"/>
              <a:t>Titel / hoofdstuk / quote / divider</a:t>
            </a:r>
            <a:endParaRPr lang="nl-NL" dirty="0"/>
          </a:p>
        </p:txBody>
      </p:sp>
    </p:spTree>
    <p:extLst>
      <p:ext uri="{BB962C8B-B14F-4D97-AF65-F5344CB8AC3E}">
        <p14:creationId xmlns:p14="http://schemas.microsoft.com/office/powerpoint/2010/main" val="429324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ofdstuk - 2">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60D0021-F592-4197-ADB6-9CC673913F40}"/>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8C616541-E6A4-4C61-B17E-21DA5E59F5A8}"/>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9A102AC5-261B-4FA6-AD63-12045A626CE4}"/>
              </a:ext>
            </a:extLst>
          </p:cNvPr>
          <p:cNvSpPr>
            <a:spLocks noGrp="1"/>
          </p:cNvSpPr>
          <p:nvPr>
            <p:ph type="title" hasCustomPrompt="1"/>
          </p:nvPr>
        </p:nvSpPr>
        <p:spPr>
          <a:xfrm>
            <a:off x="2019300" y="1449126"/>
            <a:ext cx="8153400" cy="3865824"/>
          </a:xfrm>
        </p:spPr>
        <p:txBody>
          <a:bodyPr>
            <a:normAutofit/>
          </a:bodyPr>
          <a:lstStyle>
            <a:lvl1pPr algn="ctr">
              <a:defRPr sz="6000" u="none">
                <a:solidFill>
                  <a:schemeClr val="bg1"/>
                </a:solidFill>
              </a:defRPr>
            </a:lvl1pPr>
          </a:lstStyle>
          <a:p>
            <a:r>
              <a:rPr lang="nl-NL"/>
              <a:t>Titel / hoofdstuk / quote / divider</a:t>
            </a:r>
            <a:endParaRPr lang="nl-NL" dirty="0"/>
          </a:p>
        </p:txBody>
      </p:sp>
    </p:spTree>
    <p:extLst>
      <p:ext uri="{BB962C8B-B14F-4D97-AF65-F5344CB8AC3E}">
        <p14:creationId xmlns:p14="http://schemas.microsoft.com/office/powerpoint/2010/main" val="79799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ofdstuk - 3">
    <p:bg>
      <p:bgPr>
        <a:solidFill>
          <a:schemeClr val="accent2"/>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60D0021-F592-4197-ADB6-9CC673913F40}"/>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8C616541-E6A4-4C61-B17E-21DA5E59F5A8}"/>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9A102AC5-261B-4FA6-AD63-12045A626CE4}"/>
              </a:ext>
            </a:extLst>
          </p:cNvPr>
          <p:cNvSpPr>
            <a:spLocks noGrp="1"/>
          </p:cNvSpPr>
          <p:nvPr>
            <p:ph type="title" hasCustomPrompt="1"/>
          </p:nvPr>
        </p:nvSpPr>
        <p:spPr>
          <a:xfrm>
            <a:off x="2019300" y="1449126"/>
            <a:ext cx="8153400" cy="3865824"/>
          </a:xfrm>
        </p:spPr>
        <p:txBody>
          <a:bodyPr>
            <a:normAutofit/>
          </a:bodyPr>
          <a:lstStyle>
            <a:lvl1pPr algn="ctr">
              <a:defRPr sz="6000" u="none">
                <a:solidFill>
                  <a:schemeClr val="bg1"/>
                </a:solidFill>
              </a:defRPr>
            </a:lvl1pPr>
          </a:lstStyle>
          <a:p>
            <a:r>
              <a:rPr lang="nl-NL"/>
              <a:t>Titel / hoofdstuk / quote / divider</a:t>
            </a:r>
            <a:endParaRPr lang="nl-NL" dirty="0"/>
          </a:p>
        </p:txBody>
      </p:sp>
    </p:spTree>
    <p:extLst>
      <p:ext uri="{BB962C8B-B14F-4D97-AF65-F5344CB8AC3E}">
        <p14:creationId xmlns:p14="http://schemas.microsoft.com/office/powerpoint/2010/main" val="270229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A7B737D-0FC9-420D-99F0-0D989CF0E290}"/>
              </a:ext>
            </a:extLst>
          </p:cNvPr>
          <p:cNvSpPr>
            <a:spLocks noGrp="1"/>
          </p:cNvSpPr>
          <p:nvPr>
            <p:ph type="dt" sz="half" idx="10"/>
          </p:nvPr>
        </p:nvSpPr>
        <p:spPr/>
        <p:txBody>
          <a:bodyPr/>
          <a:lstStyle>
            <a:lvl1pPr>
              <a:defRPr>
                <a:solidFill>
                  <a:schemeClr val="tx1"/>
                </a:solidFill>
              </a:defRPr>
            </a:lvl1pPr>
          </a:lstStyle>
          <a:p>
            <a:fld id="{A831619C-8478-4336-979D-83A6FC6920FC}" type="datetimeFigureOut">
              <a:rPr lang="nl-NL" smtClean="0"/>
              <a:pPr/>
              <a:t>18-01-2022</a:t>
            </a:fld>
            <a:endParaRPr lang="nl-NL" dirty="0"/>
          </a:p>
        </p:txBody>
      </p:sp>
      <p:sp>
        <p:nvSpPr>
          <p:cNvPr id="3" name="Tijdelijke aanduiding voor voettekst 2">
            <a:extLst>
              <a:ext uri="{FF2B5EF4-FFF2-40B4-BE49-F238E27FC236}">
                <a16:creationId xmlns:a16="http://schemas.microsoft.com/office/drawing/2014/main" id="{F972A653-885C-46EB-A569-4A250363E551}"/>
              </a:ext>
            </a:extLst>
          </p:cNvPr>
          <p:cNvSpPr>
            <a:spLocks noGrp="1"/>
          </p:cNvSpPr>
          <p:nvPr>
            <p:ph type="ftr" sz="quarter" idx="11"/>
          </p:nvPr>
        </p:nvSpPr>
        <p:spPr/>
        <p:txBody>
          <a:bodyPr/>
          <a:lstStyle>
            <a:lvl1pPr>
              <a:defRPr>
                <a:solidFill>
                  <a:schemeClr val="tx1"/>
                </a:solidFill>
              </a:defRPr>
            </a:lvl1pPr>
          </a:lstStyle>
          <a:p>
            <a:endParaRPr lang="nl-NL" dirty="0"/>
          </a:p>
        </p:txBody>
      </p:sp>
      <p:sp>
        <p:nvSpPr>
          <p:cNvPr id="4" name="Tijdelijke aanduiding voor dianummer 3">
            <a:extLst>
              <a:ext uri="{FF2B5EF4-FFF2-40B4-BE49-F238E27FC236}">
                <a16:creationId xmlns:a16="http://schemas.microsoft.com/office/drawing/2014/main" id="{3EDE7615-C2E9-4AEF-9FDF-4DC11AAF849A}"/>
              </a:ext>
            </a:extLst>
          </p:cNvPr>
          <p:cNvSpPr>
            <a:spLocks noGrp="1"/>
          </p:cNvSpPr>
          <p:nvPr>
            <p:ph type="sldNum" sz="quarter" idx="12"/>
          </p:nvPr>
        </p:nvSpPr>
        <p:spPr/>
        <p:txBody>
          <a:bodyPr/>
          <a:lstStyle>
            <a:lvl1pPr>
              <a:defRPr>
                <a:solidFill>
                  <a:schemeClr val="tx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414860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iting - 1">
    <p:bg>
      <p:bgPr>
        <a:solidFill>
          <a:schemeClr val="accent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6762E28-42AB-42F1-9D1B-9BAB0B87F6ED}"/>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30A6C780-9867-428D-B237-23EE4D0F0994}"/>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6E76ACF5-AEBC-4EA3-9348-6BCE266D3193}"/>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kstvak 13">
            <a:extLst>
              <a:ext uri="{FF2B5EF4-FFF2-40B4-BE49-F238E27FC236}">
                <a16:creationId xmlns:a16="http://schemas.microsoft.com/office/drawing/2014/main" id="{AF10DDF6-406A-4297-A26F-B22BEF9ADA11}"/>
              </a:ext>
            </a:extLst>
          </p:cNvPr>
          <p:cNvSpPr txBox="1"/>
          <p:nvPr userDrawn="1"/>
        </p:nvSpPr>
        <p:spPr>
          <a:xfrm>
            <a:off x="2099553" y="2228850"/>
            <a:ext cx="7992894" cy="2123658"/>
          </a:xfrm>
          <a:prstGeom prst="rect">
            <a:avLst/>
          </a:prstGeom>
          <a:noFill/>
        </p:spPr>
        <p:txBody>
          <a:bodyPr wrap="none" rtlCol="0">
            <a:spAutoFit/>
          </a:bodyPr>
          <a:lstStyle/>
          <a:p>
            <a:pPr algn="ctr"/>
            <a:r>
              <a:rPr lang="nl-NL" sz="4400" dirty="0">
                <a:solidFill>
                  <a:schemeClr val="bg1"/>
                </a:solidFill>
              </a:rPr>
              <a:t>Deze presentatie is</a:t>
            </a:r>
            <a:br>
              <a:rPr lang="nl-NL" sz="4400" dirty="0">
                <a:solidFill>
                  <a:schemeClr val="bg1"/>
                </a:solidFill>
              </a:rPr>
            </a:br>
            <a:r>
              <a:rPr lang="nl-NL" sz="4400" dirty="0">
                <a:solidFill>
                  <a:schemeClr val="bg1"/>
                </a:solidFill>
              </a:rPr>
              <a:t>onderdeel van de campagne</a:t>
            </a:r>
            <a:br>
              <a:rPr lang="nl-NL" sz="4400" u="heavy" baseline="0" dirty="0">
                <a:solidFill>
                  <a:schemeClr val="bg1"/>
                </a:solidFill>
              </a:rPr>
            </a:br>
            <a:r>
              <a:rPr lang="nl-NL" sz="4400" u="none" baseline="0" dirty="0">
                <a:solidFill>
                  <a:schemeClr val="bg1"/>
                </a:solidFill>
              </a:rPr>
              <a:t>Samen Beslissen</a:t>
            </a:r>
            <a:endParaRPr lang="nl-NL" sz="4400" u="none" dirty="0">
              <a:solidFill>
                <a:schemeClr val="bg1"/>
              </a:solidFill>
            </a:endParaRPr>
          </a:p>
        </p:txBody>
      </p:sp>
    </p:spTree>
    <p:extLst>
      <p:ext uri="{BB962C8B-B14F-4D97-AF65-F5344CB8AC3E}">
        <p14:creationId xmlns:p14="http://schemas.microsoft.com/office/powerpoint/2010/main" val="231352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sluiting - 2">
    <p:bg>
      <p:bgPr>
        <a:solidFill>
          <a:schemeClr val="accent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6762E28-42AB-42F1-9D1B-9BAB0B87F6ED}"/>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30A6C780-9867-428D-B237-23EE4D0F0994}"/>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6E76ACF5-AEBC-4EA3-9348-6BCE266D3193}"/>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kstvak 13">
            <a:extLst>
              <a:ext uri="{FF2B5EF4-FFF2-40B4-BE49-F238E27FC236}">
                <a16:creationId xmlns:a16="http://schemas.microsoft.com/office/drawing/2014/main" id="{AF10DDF6-406A-4297-A26F-B22BEF9ADA11}"/>
              </a:ext>
            </a:extLst>
          </p:cNvPr>
          <p:cNvSpPr txBox="1"/>
          <p:nvPr userDrawn="1"/>
        </p:nvSpPr>
        <p:spPr>
          <a:xfrm>
            <a:off x="1525679" y="2933700"/>
            <a:ext cx="9140644" cy="800219"/>
          </a:xfrm>
          <a:prstGeom prst="rect">
            <a:avLst/>
          </a:prstGeom>
          <a:noFill/>
        </p:spPr>
        <p:txBody>
          <a:bodyPr wrap="none" rtlCol="0">
            <a:spAutoFit/>
          </a:bodyPr>
          <a:lstStyle/>
          <a:p>
            <a:pPr algn="ctr"/>
            <a:r>
              <a:rPr lang="nl-NL" sz="4600" u="heavy" baseline="0" dirty="0">
                <a:solidFill>
                  <a:schemeClr val="bg2"/>
                </a:solidFill>
                <a:hlinkClick r:id="rId2">
                  <a:extLst>
                    <a:ext uri="{A12FA001-AC4F-418D-AE19-62706E023703}">
                      <ahyp:hlinkClr xmlns:ahyp="http://schemas.microsoft.com/office/drawing/2018/hyperlinkcolor" val="tx"/>
                    </a:ext>
                  </a:extLst>
                </a:hlinkClick>
              </a:rPr>
              <a:t>www.begineengoedgesprek.nl</a:t>
            </a:r>
            <a:endParaRPr lang="nl-NL" sz="4600" u="heavy" baseline="0" dirty="0">
              <a:solidFill>
                <a:schemeClr val="bg2"/>
              </a:solidFill>
            </a:endParaRPr>
          </a:p>
        </p:txBody>
      </p:sp>
    </p:spTree>
    <p:extLst>
      <p:ext uri="{BB962C8B-B14F-4D97-AF65-F5344CB8AC3E}">
        <p14:creationId xmlns:p14="http://schemas.microsoft.com/office/powerpoint/2010/main" val="90007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p:txBody>
          <a:bodyPr/>
          <a:lstStyle>
            <a:lvl1pPr>
              <a:defRPr>
                <a:solidFill>
                  <a:schemeClr val="accent1"/>
                </a:solidFill>
              </a:defRPr>
            </a:lvl1pPr>
          </a:lstStyle>
          <a:p>
            <a:r>
              <a:rPr lang="nl-NL" dirty="0"/>
              <a:t>Titel</a:t>
            </a:r>
          </a:p>
        </p:txBody>
      </p:sp>
      <p:sp>
        <p:nvSpPr>
          <p:cNvPr id="3" name="Tijdelijke aanduiding voor inhoud 2">
            <a:extLst>
              <a:ext uri="{FF2B5EF4-FFF2-40B4-BE49-F238E27FC236}">
                <a16:creationId xmlns:a16="http://schemas.microsoft.com/office/drawing/2014/main" id="{9DA69D6E-B8C1-4975-9786-DF33870AF1D3}"/>
              </a:ext>
            </a:extLst>
          </p:cNvPr>
          <p:cNvSpPr>
            <a:spLocks noGrp="1"/>
          </p:cNvSpPr>
          <p:nvPr>
            <p:ph idx="1"/>
          </p:nvPr>
        </p:nvSpPr>
        <p:spPr/>
        <p:txBody>
          <a:bodyPr/>
          <a:lstStyle>
            <a:lvl1pPr>
              <a:buFontTx/>
              <a:buBlip>
                <a:blip r:embed="rId2"/>
              </a:buBlip>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accent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accent1"/>
                </a:solidFill>
              </a:defRPr>
            </a:lvl1pPr>
          </a:lstStyle>
          <a:p>
            <a:endParaRPr lang="nl-NL" dirty="0">
              <a:solidFill>
                <a:schemeClr val="accent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accent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87072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p:txBody>
          <a:bodyPr/>
          <a:lstStyle>
            <a:lvl1pPr>
              <a:defRPr>
                <a:solidFill>
                  <a:schemeClr val="accent2"/>
                </a:solidFill>
              </a:defRPr>
            </a:lvl1pPr>
          </a:lstStyle>
          <a:p>
            <a:r>
              <a:rPr lang="nl-NL" dirty="0"/>
              <a:t>Titel</a:t>
            </a:r>
          </a:p>
        </p:txBody>
      </p:sp>
      <p:sp>
        <p:nvSpPr>
          <p:cNvPr id="3" name="Tijdelijke aanduiding voor inhoud 2">
            <a:extLst>
              <a:ext uri="{FF2B5EF4-FFF2-40B4-BE49-F238E27FC236}">
                <a16:creationId xmlns:a16="http://schemas.microsoft.com/office/drawing/2014/main" id="{9DA69D6E-B8C1-4975-9786-DF33870AF1D3}"/>
              </a:ext>
            </a:extLst>
          </p:cNvPr>
          <p:cNvSpPr>
            <a:spLocks noGrp="1"/>
          </p:cNvSpPr>
          <p:nvPr>
            <p:ph idx="1"/>
          </p:nvPr>
        </p:nvSpPr>
        <p:spPr/>
        <p:txBody>
          <a:bodyPr/>
          <a:lstStyle>
            <a:lvl1pPr>
              <a:buFontTx/>
              <a:buBlip>
                <a:blip r:embed="rId2"/>
              </a:buBlip>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accent2"/>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accent2"/>
                </a:solidFill>
              </a:defRPr>
            </a:lvl1pPr>
          </a:lstStyle>
          <a:p>
            <a:endParaRPr lang="nl-NL" dirty="0">
              <a:solidFill>
                <a:schemeClr val="accent2"/>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accent2"/>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264108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kst en afbeelding -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a:xfrm>
            <a:off x="838200" y="458526"/>
            <a:ext cx="5057775" cy="1211158"/>
          </a:xfrm>
        </p:spPr>
        <p:txBody>
          <a:bodyPr/>
          <a:lstStyle/>
          <a:p>
            <a:r>
              <a:rPr lang="nl-NL" dirty="0"/>
              <a:t>Titel</a:t>
            </a:r>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p>
            <a:fld id="{A831619C-8478-4336-979D-83A6FC6920FC}" type="datetimeFigureOut">
              <a:rPr lang="nl-NL" smtClean="0"/>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p>
            <a:fld id="{3FA2E925-7066-44B1-BCC7-5C81739BE584}" type="slidenum">
              <a:rPr lang="nl-NL" smtClean="0"/>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p:nvPr>
        </p:nvSpPr>
        <p:spPr>
          <a:xfrm>
            <a:off x="838200" y="1711569"/>
            <a:ext cx="5057775" cy="4465394"/>
          </a:xfrm>
        </p:spPr>
        <p:txBody>
          <a:bodyPr/>
          <a:lstStyle>
            <a:lvl1pPr marL="0" indent="0">
              <a:buFont typeface="Arial" panose="020B0604020202020204" pitchFamily="34" charset="0"/>
              <a:buNone/>
              <a:defRPr/>
            </a:lvl1pPr>
            <a:lvl2pPr>
              <a:buNone/>
              <a:defRPr/>
            </a:lvl2pPr>
            <a:lvl3pPr>
              <a:buNone/>
              <a:defRPr/>
            </a:lvl3pPr>
            <a:lvl4pPr>
              <a:buNone/>
              <a:defRPr/>
            </a:lvl4pPr>
            <a:lvl5pPr>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afbeelding 9">
            <a:extLst>
              <a:ext uri="{FF2B5EF4-FFF2-40B4-BE49-F238E27FC236}">
                <a16:creationId xmlns:a16="http://schemas.microsoft.com/office/drawing/2014/main" id="{1B62C382-20D1-422B-B471-3ED487B8BADF}"/>
              </a:ext>
            </a:extLst>
          </p:cNvPr>
          <p:cNvSpPr>
            <a:spLocks noGrp="1"/>
          </p:cNvSpPr>
          <p:nvPr>
            <p:ph type="pic" sz="quarter" idx="14" hasCustomPrompt="1"/>
          </p:nvPr>
        </p:nvSpPr>
        <p:spPr>
          <a:xfrm>
            <a:off x="6276975" y="876300"/>
            <a:ext cx="5057775" cy="51054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Tree>
    <p:extLst>
      <p:ext uri="{BB962C8B-B14F-4D97-AF65-F5344CB8AC3E}">
        <p14:creationId xmlns:p14="http://schemas.microsoft.com/office/powerpoint/2010/main" val="243308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tekst en afbeelding - 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a:xfrm>
            <a:off x="838200" y="458526"/>
            <a:ext cx="5057775" cy="1211158"/>
          </a:xfrm>
        </p:spPr>
        <p:txBody>
          <a:bodyPr/>
          <a:lstStyle>
            <a:lvl1pPr>
              <a:defRPr>
                <a:solidFill>
                  <a:schemeClr val="bg1"/>
                </a:solidFill>
              </a:defRPr>
            </a:lvl1pPr>
          </a:lstStyle>
          <a:p>
            <a:r>
              <a:rPr lang="nl-NL" dirty="0"/>
              <a:t>Titel</a:t>
            </a:r>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p:nvPr>
        </p:nvSpPr>
        <p:spPr>
          <a:xfrm>
            <a:off x="838200" y="1711569"/>
            <a:ext cx="5057775" cy="4465394"/>
          </a:xfrm>
        </p:spPr>
        <p:txBody>
          <a:bodyPr/>
          <a:lstStyle>
            <a:lvl1pPr marL="0" indent="0">
              <a:buFont typeface="Arial" panose="020B0604020202020204" pitchFamily="34" charse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afbeelding 9">
            <a:extLst>
              <a:ext uri="{FF2B5EF4-FFF2-40B4-BE49-F238E27FC236}">
                <a16:creationId xmlns:a16="http://schemas.microsoft.com/office/drawing/2014/main" id="{1B62C382-20D1-422B-B471-3ED487B8BADF}"/>
              </a:ext>
            </a:extLst>
          </p:cNvPr>
          <p:cNvSpPr>
            <a:spLocks noGrp="1"/>
          </p:cNvSpPr>
          <p:nvPr>
            <p:ph type="pic" sz="quarter" idx="14" hasCustomPrompt="1"/>
          </p:nvPr>
        </p:nvSpPr>
        <p:spPr>
          <a:xfrm>
            <a:off x="6276975" y="876300"/>
            <a:ext cx="5057775" cy="51054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9" name="Rechthoek 8">
            <a:extLst>
              <a:ext uri="{FF2B5EF4-FFF2-40B4-BE49-F238E27FC236}">
                <a16:creationId xmlns:a16="http://schemas.microsoft.com/office/drawing/2014/main" id="{2D55895F-B2D2-4A01-97B8-4533A1EEBC32}"/>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AA266147-0DA2-45AE-8632-423C08ED35C4}"/>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71826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kst en afbeelding - 3">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a:xfrm>
            <a:off x="838200" y="458526"/>
            <a:ext cx="5057775" cy="1211158"/>
          </a:xfrm>
        </p:spPr>
        <p:txBody>
          <a:bodyPr/>
          <a:lstStyle>
            <a:lvl1pPr>
              <a:defRPr>
                <a:solidFill>
                  <a:schemeClr val="bg1"/>
                </a:solidFill>
              </a:defRPr>
            </a:lvl1pPr>
          </a:lstStyle>
          <a:p>
            <a:r>
              <a:rPr lang="nl-NL" dirty="0"/>
              <a:t>Titel</a:t>
            </a:r>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lvl1pPr>
              <a:defRPr>
                <a:solidFill>
                  <a:schemeClr val="bg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lvl1pPr>
              <a:defRPr>
                <a:solidFill>
                  <a:schemeClr val="bg1"/>
                </a:solidFill>
              </a:defRPr>
            </a:lvl1pPr>
          </a:lstStyle>
          <a:p>
            <a:fld id="{3FA2E925-7066-44B1-BCC7-5C81739BE584}" type="slidenum">
              <a:rPr lang="nl-NL" smtClean="0"/>
              <a:pPr/>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p:nvPr>
        </p:nvSpPr>
        <p:spPr>
          <a:xfrm>
            <a:off x="838200" y="1711569"/>
            <a:ext cx="5057775" cy="4465394"/>
          </a:xfrm>
        </p:spPr>
        <p:txBody>
          <a:bodyPr/>
          <a:lstStyle>
            <a:lvl1pPr marL="0" indent="0">
              <a:buFont typeface="Arial" panose="020B0604020202020204" pitchFamily="34" charset="0"/>
              <a:buNone/>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jdelijke aanduiding voor afbeelding 9">
            <a:extLst>
              <a:ext uri="{FF2B5EF4-FFF2-40B4-BE49-F238E27FC236}">
                <a16:creationId xmlns:a16="http://schemas.microsoft.com/office/drawing/2014/main" id="{1B62C382-20D1-422B-B471-3ED487B8BADF}"/>
              </a:ext>
            </a:extLst>
          </p:cNvPr>
          <p:cNvSpPr>
            <a:spLocks noGrp="1"/>
          </p:cNvSpPr>
          <p:nvPr>
            <p:ph type="pic" sz="quarter" idx="14" hasCustomPrompt="1"/>
          </p:nvPr>
        </p:nvSpPr>
        <p:spPr>
          <a:xfrm>
            <a:off x="6276975" y="876300"/>
            <a:ext cx="5057775" cy="5105400"/>
          </a:xfrm>
          <a:solidFill>
            <a:schemeClr val="bg1">
              <a:lumMod val="95000"/>
            </a:schemeClr>
          </a:solidFill>
        </p:spPr>
        <p:txBody>
          <a:bodyPr/>
          <a:lstStyle>
            <a:lvl1pPr marL="0" indent="0" algn="ctr">
              <a:buFont typeface="Arial" panose="020B0604020202020204" pitchFamily="34" charset="0"/>
              <a:buNone/>
              <a:defRPr/>
            </a:lvl1pPr>
          </a:lstStyle>
          <a:p>
            <a:r>
              <a:rPr lang="nl-NL" dirty="0"/>
              <a:t>Klik op het icoon</a:t>
            </a:r>
            <a:br>
              <a:rPr lang="nl-NL" dirty="0"/>
            </a:br>
            <a:r>
              <a:rPr lang="nl-NL" dirty="0"/>
              <a:t>of sleep een afbeelding in dit veld</a:t>
            </a:r>
          </a:p>
        </p:txBody>
      </p:sp>
      <p:sp>
        <p:nvSpPr>
          <p:cNvPr id="9" name="Rechthoek 8">
            <a:extLst>
              <a:ext uri="{FF2B5EF4-FFF2-40B4-BE49-F238E27FC236}">
                <a16:creationId xmlns:a16="http://schemas.microsoft.com/office/drawing/2014/main" id="{2D55895F-B2D2-4A01-97B8-4533A1EEBC32}"/>
              </a:ext>
            </a:extLst>
          </p:cNvPr>
          <p:cNvSpPr/>
          <p:nvPr userDrawn="1"/>
        </p:nvSpPr>
        <p:spPr>
          <a:xfrm>
            <a:off x="0" y="6688930"/>
            <a:ext cx="6096000" cy="1690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a:extLst>
              <a:ext uri="{FF2B5EF4-FFF2-40B4-BE49-F238E27FC236}">
                <a16:creationId xmlns:a16="http://schemas.microsoft.com/office/drawing/2014/main" id="{AA266147-0DA2-45AE-8632-423C08ED35C4}"/>
              </a:ext>
            </a:extLst>
          </p:cNvPr>
          <p:cNvSpPr/>
          <p:nvPr userDrawn="1"/>
        </p:nvSpPr>
        <p:spPr>
          <a:xfrm>
            <a:off x="6096000" y="6688931"/>
            <a:ext cx="6096000" cy="169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26034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18CE2-264E-48D7-8EA3-E88288827BFD}"/>
              </a:ext>
            </a:extLst>
          </p:cNvPr>
          <p:cNvSpPr>
            <a:spLocks noGrp="1"/>
          </p:cNvSpPr>
          <p:nvPr>
            <p:ph type="title" hasCustomPrompt="1"/>
          </p:nvPr>
        </p:nvSpPr>
        <p:spPr/>
        <p:txBody>
          <a:bodyPr/>
          <a:lstStyle/>
          <a:p>
            <a:r>
              <a:rPr lang="nl-NL" dirty="0"/>
              <a:t>Titel</a:t>
            </a:r>
          </a:p>
        </p:txBody>
      </p:sp>
      <p:sp>
        <p:nvSpPr>
          <p:cNvPr id="4" name="Tijdelijke aanduiding voor datum 3">
            <a:extLst>
              <a:ext uri="{FF2B5EF4-FFF2-40B4-BE49-F238E27FC236}">
                <a16:creationId xmlns:a16="http://schemas.microsoft.com/office/drawing/2014/main" id="{3535E0EC-29C6-422F-9622-4835EA19CC30}"/>
              </a:ext>
            </a:extLst>
          </p:cNvPr>
          <p:cNvSpPr>
            <a:spLocks noGrp="1"/>
          </p:cNvSpPr>
          <p:nvPr>
            <p:ph type="dt" sz="half" idx="10"/>
          </p:nvPr>
        </p:nvSpPr>
        <p:spPr/>
        <p:txBody>
          <a:bodyPr/>
          <a:lstStyle/>
          <a:p>
            <a:fld id="{A831619C-8478-4336-979D-83A6FC6920FC}" type="datetimeFigureOut">
              <a:rPr lang="nl-NL" smtClean="0"/>
              <a:t>18-01-2022</a:t>
            </a:fld>
            <a:endParaRPr lang="nl-NL" dirty="0"/>
          </a:p>
        </p:txBody>
      </p:sp>
      <p:sp>
        <p:nvSpPr>
          <p:cNvPr id="5" name="Tijdelijke aanduiding voor voettekst 4">
            <a:extLst>
              <a:ext uri="{FF2B5EF4-FFF2-40B4-BE49-F238E27FC236}">
                <a16:creationId xmlns:a16="http://schemas.microsoft.com/office/drawing/2014/main" id="{9E5A0CB8-ABA4-44DB-9FAD-0E3FE0B89B2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1989422-9412-43A7-8E7A-F5EC9ACBB530}"/>
              </a:ext>
            </a:extLst>
          </p:cNvPr>
          <p:cNvSpPr>
            <a:spLocks noGrp="1"/>
          </p:cNvSpPr>
          <p:nvPr>
            <p:ph type="sldNum" sz="quarter" idx="12"/>
          </p:nvPr>
        </p:nvSpPr>
        <p:spPr/>
        <p:txBody>
          <a:bodyPr/>
          <a:lstStyle/>
          <a:p>
            <a:fld id="{3FA2E925-7066-44B1-BCC7-5C81739BE584}" type="slidenum">
              <a:rPr lang="nl-NL" smtClean="0"/>
              <a:t>‹nr.›</a:t>
            </a:fld>
            <a:endParaRPr lang="nl-NL" dirty="0"/>
          </a:p>
        </p:txBody>
      </p:sp>
      <p:sp>
        <p:nvSpPr>
          <p:cNvPr id="8" name="Tijdelijke aanduiding voor tekst 7">
            <a:extLst>
              <a:ext uri="{FF2B5EF4-FFF2-40B4-BE49-F238E27FC236}">
                <a16:creationId xmlns:a16="http://schemas.microsoft.com/office/drawing/2014/main" id="{55782058-C2D0-433C-BEAB-40DB8437EC03}"/>
              </a:ext>
            </a:extLst>
          </p:cNvPr>
          <p:cNvSpPr>
            <a:spLocks noGrp="1"/>
          </p:cNvSpPr>
          <p:nvPr>
            <p:ph type="body" sz="quarter" idx="13"/>
          </p:nvPr>
        </p:nvSpPr>
        <p:spPr/>
        <p:txBody>
          <a:bodyPr/>
          <a:lstStyle>
            <a:lvl1pPr marL="0" indent="0">
              <a:buFont typeface="Arial" panose="020B0604020202020204" pitchFamily="34" charset="0"/>
              <a:buNone/>
              <a:defRPr/>
            </a:lvl1pPr>
            <a:lvl2pPr>
              <a:buNone/>
              <a:defRPr/>
            </a:lvl2pPr>
            <a:lvl3pPr>
              <a:buNone/>
              <a:defRPr/>
            </a:lvl3pPr>
            <a:lvl4pPr>
              <a:buNone/>
              <a:defRPr/>
            </a:lvl4pPr>
            <a:lvl5pPr>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35374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el en object (2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2B66B-6956-4802-9AB4-0FA818A6807C}"/>
              </a:ext>
            </a:extLst>
          </p:cNvPr>
          <p:cNvSpPr>
            <a:spLocks noGrp="1"/>
          </p:cNvSpPr>
          <p:nvPr>
            <p:ph type="title" hasCustomPrompt="1"/>
          </p:nvPr>
        </p:nvSpPr>
        <p:spPr/>
        <p:txBody>
          <a:bodyPr/>
          <a:lstStyle/>
          <a:p>
            <a:r>
              <a:rPr lang="nl-NL" dirty="0"/>
              <a:t>Titel</a:t>
            </a:r>
          </a:p>
        </p:txBody>
      </p:sp>
      <p:sp>
        <p:nvSpPr>
          <p:cNvPr id="3" name="Tijdelijke aanduiding voor inhoud 2">
            <a:extLst>
              <a:ext uri="{FF2B5EF4-FFF2-40B4-BE49-F238E27FC236}">
                <a16:creationId xmlns:a16="http://schemas.microsoft.com/office/drawing/2014/main" id="{5500C574-B20E-41F6-B540-2213639B4AF9}"/>
              </a:ext>
            </a:extLst>
          </p:cNvPr>
          <p:cNvSpPr>
            <a:spLocks noGrp="1"/>
          </p:cNvSpPr>
          <p:nvPr>
            <p:ph sz="half" idx="1"/>
          </p:nvPr>
        </p:nvSpPr>
        <p:spPr>
          <a:xfrm>
            <a:off x="838200" y="1825625"/>
            <a:ext cx="5181600" cy="4351338"/>
          </a:xfrm>
        </p:spPr>
        <p:txBody>
          <a:body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inhoud 3">
            <a:extLst>
              <a:ext uri="{FF2B5EF4-FFF2-40B4-BE49-F238E27FC236}">
                <a16:creationId xmlns:a16="http://schemas.microsoft.com/office/drawing/2014/main" id="{45551D04-AA4E-4C5B-8AE2-1F855608E586}"/>
              </a:ext>
            </a:extLst>
          </p:cNvPr>
          <p:cNvSpPr>
            <a:spLocks noGrp="1"/>
          </p:cNvSpPr>
          <p:nvPr>
            <p:ph sz="half" idx="2"/>
          </p:nvPr>
        </p:nvSpPr>
        <p:spPr>
          <a:xfrm>
            <a:off x="6172200" y="1825625"/>
            <a:ext cx="5181600" cy="4351338"/>
          </a:xfrm>
        </p:spPr>
        <p:txBody>
          <a:body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5" name="Tijdelijke aanduiding voor datum 4">
            <a:extLst>
              <a:ext uri="{FF2B5EF4-FFF2-40B4-BE49-F238E27FC236}">
                <a16:creationId xmlns:a16="http://schemas.microsoft.com/office/drawing/2014/main" id="{0DFA47A2-5956-4F58-9753-4D9809CD8BA8}"/>
              </a:ext>
            </a:extLst>
          </p:cNvPr>
          <p:cNvSpPr>
            <a:spLocks noGrp="1"/>
          </p:cNvSpPr>
          <p:nvPr>
            <p:ph type="dt" sz="half" idx="10"/>
          </p:nvPr>
        </p:nvSpPr>
        <p:spPr/>
        <p:txBody>
          <a:bodyPr/>
          <a:lstStyle/>
          <a:p>
            <a:fld id="{A831619C-8478-4336-979D-83A6FC6920FC}" type="datetimeFigureOut">
              <a:rPr lang="nl-NL" smtClean="0"/>
              <a:t>18-01-2022</a:t>
            </a:fld>
            <a:endParaRPr lang="nl-NL" dirty="0"/>
          </a:p>
        </p:txBody>
      </p:sp>
      <p:sp>
        <p:nvSpPr>
          <p:cNvPr id="6" name="Tijdelijke aanduiding voor voettekst 5">
            <a:extLst>
              <a:ext uri="{FF2B5EF4-FFF2-40B4-BE49-F238E27FC236}">
                <a16:creationId xmlns:a16="http://schemas.microsoft.com/office/drawing/2014/main" id="{F34EBD93-34C4-4BB4-9497-98C388F78592}"/>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51F471F7-092B-4941-A80F-A379A84799E9}"/>
              </a:ext>
            </a:extLst>
          </p:cNvPr>
          <p:cNvSpPr>
            <a:spLocks noGrp="1"/>
          </p:cNvSpPr>
          <p:nvPr>
            <p:ph type="sldNum" sz="quarter" idx="12"/>
          </p:nvPr>
        </p:nvSpPr>
        <p:spPr/>
        <p:txBody>
          <a:bodyPr/>
          <a:lstStyle/>
          <a:p>
            <a:fld id="{3FA2E925-7066-44B1-BCC7-5C81739BE584}" type="slidenum">
              <a:rPr lang="nl-NL" smtClean="0"/>
              <a:t>‹nr.›</a:t>
            </a:fld>
            <a:endParaRPr lang="nl-NL" dirty="0"/>
          </a:p>
        </p:txBody>
      </p:sp>
    </p:spTree>
    <p:extLst>
      <p:ext uri="{BB962C8B-B14F-4D97-AF65-F5344CB8AC3E}">
        <p14:creationId xmlns:p14="http://schemas.microsoft.com/office/powerpoint/2010/main" val="112149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7687C58-84A2-483B-9779-7222455A21AA}"/>
              </a:ext>
            </a:extLst>
          </p:cNvPr>
          <p:cNvSpPr>
            <a:spLocks noGrp="1"/>
          </p:cNvSpPr>
          <p:nvPr>
            <p:ph type="title"/>
          </p:nvPr>
        </p:nvSpPr>
        <p:spPr>
          <a:xfrm>
            <a:off x="838200" y="458526"/>
            <a:ext cx="10515600" cy="1211158"/>
          </a:xfrm>
          <a:prstGeom prst="rect">
            <a:avLst/>
          </a:prstGeom>
        </p:spPr>
        <p:txBody>
          <a:bodyPr vert="horz" lIns="0" tIns="0" rIns="0" bIns="0" rtlCol="0" anchor="ctr">
            <a:normAutofit/>
          </a:body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6E8BB01B-39CF-4E4D-B6C5-69C2F6530DC6}"/>
              </a:ext>
            </a:extLst>
          </p:cNvPr>
          <p:cNvSpPr>
            <a:spLocks noGrp="1"/>
          </p:cNvSpPr>
          <p:nvPr>
            <p:ph type="body" idx="1"/>
          </p:nvPr>
        </p:nvSpPr>
        <p:spPr>
          <a:xfrm>
            <a:off x="838200" y="1711569"/>
            <a:ext cx="10515600" cy="4465394"/>
          </a:xfrm>
          <a:prstGeom prst="rect">
            <a:avLst/>
          </a:prstGeom>
        </p:spPr>
        <p:txBody>
          <a:bodyPr vert="horz" lIns="0" tIns="0" rIns="0" bIns="0" rtlCol="0">
            <a:normAutofit/>
          </a:bodyPr>
          <a:lstStyle/>
          <a:p>
            <a:pPr lvl="0"/>
            <a:r>
              <a:rPr lang="nl-NL"/>
              <a:t>Klikken om de tekststijl van het model te bewerken</a:t>
            </a:r>
            <a:endParaRPr lang="nl-NL" dirty="0"/>
          </a:p>
          <a:p>
            <a:pPr lvl="1"/>
            <a:r>
              <a:rPr lang="nl-NL"/>
              <a:t>Tweede niveau</a:t>
            </a:r>
            <a:endParaRPr lang="nl-NL" dirty="0"/>
          </a:p>
          <a:p>
            <a:pPr lvl="2"/>
            <a:r>
              <a:rPr lang="nl-NL"/>
              <a:t>Derde niveau</a:t>
            </a:r>
            <a:endParaRPr lang="nl-NL" dirty="0"/>
          </a:p>
          <a:p>
            <a:pPr lvl="3"/>
            <a:r>
              <a:rPr lang="nl-NL"/>
              <a:t>Vierde niveau</a:t>
            </a:r>
            <a:endParaRPr lang="nl-NL" dirty="0"/>
          </a:p>
          <a:p>
            <a:pPr lvl="4"/>
            <a:r>
              <a:rPr lang="nl-NL"/>
              <a:t>Vijfde niveau</a:t>
            </a:r>
            <a:endParaRPr lang="nl-NL" dirty="0"/>
          </a:p>
        </p:txBody>
      </p:sp>
      <p:sp>
        <p:nvSpPr>
          <p:cNvPr id="4" name="Tijdelijke aanduiding voor datum 3">
            <a:extLst>
              <a:ext uri="{FF2B5EF4-FFF2-40B4-BE49-F238E27FC236}">
                <a16:creationId xmlns:a16="http://schemas.microsoft.com/office/drawing/2014/main" id="{EC992CA4-0EB8-4D15-B301-9352A26D21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A831619C-8478-4336-979D-83A6FC6920FC}" type="datetimeFigureOut">
              <a:rPr lang="nl-NL" smtClean="0"/>
              <a:pPr/>
              <a:t>18-01-2022</a:t>
            </a:fld>
            <a:endParaRPr lang="nl-NL" dirty="0"/>
          </a:p>
        </p:txBody>
      </p:sp>
      <p:sp>
        <p:nvSpPr>
          <p:cNvPr id="5" name="Tijdelijke aanduiding voor voettekst 4">
            <a:extLst>
              <a:ext uri="{FF2B5EF4-FFF2-40B4-BE49-F238E27FC236}">
                <a16:creationId xmlns:a16="http://schemas.microsoft.com/office/drawing/2014/main" id="{80A858AB-6BA5-448A-A27A-4DCFEE765C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nl-NL" dirty="0">
              <a:solidFill>
                <a:schemeClr val="tx1"/>
              </a:solidFill>
            </a:endParaRPr>
          </a:p>
        </p:txBody>
      </p:sp>
      <p:sp>
        <p:nvSpPr>
          <p:cNvPr id="6" name="Tijdelijke aanduiding voor dianummer 5">
            <a:extLst>
              <a:ext uri="{FF2B5EF4-FFF2-40B4-BE49-F238E27FC236}">
                <a16:creationId xmlns:a16="http://schemas.microsoft.com/office/drawing/2014/main" id="{3072EAD0-000A-4C66-97CA-CE6B0486EA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FA2E925-7066-44B1-BCC7-5C81739BE584}" type="slidenum">
              <a:rPr lang="nl-NL" smtClean="0"/>
              <a:pPr/>
              <a:t>‹nr.›</a:t>
            </a:fld>
            <a:endParaRPr lang="nl-NL" dirty="0"/>
          </a:p>
        </p:txBody>
      </p:sp>
    </p:spTree>
    <p:extLst>
      <p:ext uri="{BB962C8B-B14F-4D97-AF65-F5344CB8AC3E}">
        <p14:creationId xmlns:p14="http://schemas.microsoft.com/office/powerpoint/2010/main" val="3836357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6" r:id="rId5"/>
    <p:sldLayoutId id="2147483667" r:id="rId6"/>
    <p:sldLayoutId id="2147483668" r:id="rId7"/>
    <p:sldLayoutId id="2147483660" r:id="rId8"/>
    <p:sldLayoutId id="2147483652" r:id="rId9"/>
    <p:sldLayoutId id="2147483654" r:id="rId10"/>
    <p:sldLayoutId id="2147483677" r:id="rId11"/>
    <p:sldLayoutId id="2147483678" r:id="rId12"/>
    <p:sldLayoutId id="2147483679" r:id="rId13"/>
    <p:sldLayoutId id="2147483669" r:id="rId14"/>
    <p:sldLayoutId id="2147483670" r:id="rId15"/>
    <p:sldLayoutId id="2147483671" r:id="rId16"/>
    <p:sldLayoutId id="2147483672" r:id="rId17"/>
    <p:sldLayoutId id="2147483673" r:id="rId18"/>
    <p:sldLayoutId id="2147483674" r:id="rId19"/>
    <p:sldLayoutId id="2147483663" r:id="rId20"/>
    <p:sldLayoutId id="2147483664" r:id="rId21"/>
    <p:sldLayoutId id="2147483665" r:id="rId22"/>
    <p:sldLayoutId id="2147483655" r:id="rId23"/>
    <p:sldLayoutId id="2147483675" r:id="rId24"/>
    <p:sldLayoutId id="214748367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u="heavy" kern="120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Tx/>
        <a:buBlip>
          <a:blip r:embed="rId27"/>
        </a:buBlip>
        <a:defRPr sz="2000" kern="1200">
          <a:solidFill>
            <a:schemeClr val="tx1"/>
          </a:solidFill>
          <a:latin typeface="+mn-lt"/>
          <a:ea typeface="+mn-ea"/>
          <a:cs typeface="+mn-cs"/>
        </a:defRPr>
      </a:lvl1pPr>
      <a:lvl2pPr marL="450850" indent="-184150" algn="l" defTabSz="914400" rtl="0" eaLnBrk="1" latinLnBrk="0" hangingPunct="1">
        <a:lnSpc>
          <a:spcPct val="90000"/>
        </a:lnSpc>
        <a:spcBef>
          <a:spcPts val="500"/>
        </a:spcBef>
        <a:buFont typeface="Graphik Semibold" panose="020B0703030202060203" pitchFamily="34" charset="0"/>
        <a:buChar char="-"/>
        <a:defRPr sz="1800" kern="1200">
          <a:solidFill>
            <a:schemeClr val="tx1"/>
          </a:solidFill>
          <a:latin typeface="+mn-lt"/>
          <a:ea typeface="+mn-ea"/>
          <a:cs typeface="+mn-cs"/>
        </a:defRPr>
      </a:lvl2pPr>
      <a:lvl3pPr marL="628650" indent="-177800" algn="l" defTabSz="914400" rtl="0" eaLnBrk="1" latinLnBrk="0" hangingPunct="1">
        <a:lnSpc>
          <a:spcPct val="90000"/>
        </a:lnSpc>
        <a:spcBef>
          <a:spcPts val="500"/>
        </a:spcBef>
        <a:buFont typeface="Graphik Semibold" panose="020B0703030202060203" pitchFamily="34" charset="0"/>
        <a:buChar char="-"/>
        <a:defRPr sz="1600" kern="1200">
          <a:solidFill>
            <a:schemeClr val="tx1"/>
          </a:solidFill>
          <a:latin typeface="+mn-lt"/>
          <a:ea typeface="+mn-ea"/>
          <a:cs typeface="+mn-cs"/>
        </a:defRPr>
      </a:lvl3pPr>
      <a:lvl4pPr marL="8064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4pPr>
      <a:lvl5pPr marL="984250" indent="-177800" algn="l" defTabSz="914400" rtl="0" eaLnBrk="1" latinLnBrk="0" hangingPunct="1">
        <a:lnSpc>
          <a:spcPct val="90000"/>
        </a:lnSpc>
        <a:spcBef>
          <a:spcPts val="500"/>
        </a:spcBef>
        <a:buFont typeface="Graphik Semibold" panose="020B070303020206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1071" userDrawn="1">
          <p15:clr>
            <a:srgbClr val="F26B43"/>
          </p15:clr>
        </p15:guide>
        <p15:guide id="4" orient="horz" pos="3906" userDrawn="1">
          <p15:clr>
            <a:srgbClr val="F26B43"/>
          </p15:clr>
        </p15:guide>
        <p15:guide id="5" pos="529" userDrawn="1">
          <p15:clr>
            <a:srgbClr val="F26B43"/>
          </p15:clr>
        </p15:guide>
        <p15:guide id="6" pos="71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98626-9918-4ABE-93D1-1A27CBB8156C}"/>
              </a:ext>
            </a:extLst>
          </p:cNvPr>
          <p:cNvSpPr>
            <a:spLocks noGrp="1"/>
          </p:cNvSpPr>
          <p:nvPr>
            <p:ph type="ctrTitle"/>
          </p:nvPr>
        </p:nvSpPr>
        <p:spPr/>
        <p:txBody>
          <a:bodyPr>
            <a:normAutofit/>
          </a:bodyPr>
          <a:lstStyle/>
          <a:p>
            <a:r>
              <a:rPr lang="nl-NL" dirty="0"/>
              <a:t>Samen Beslissen</a:t>
            </a:r>
          </a:p>
        </p:txBody>
      </p:sp>
      <p:sp>
        <p:nvSpPr>
          <p:cNvPr id="3" name="Ondertitel 2">
            <a:extLst>
              <a:ext uri="{FF2B5EF4-FFF2-40B4-BE49-F238E27FC236}">
                <a16:creationId xmlns:a16="http://schemas.microsoft.com/office/drawing/2014/main" id="{7C24501D-C856-469A-9A15-934A88EFB6F5}"/>
              </a:ext>
            </a:extLst>
          </p:cNvPr>
          <p:cNvSpPr>
            <a:spLocks noGrp="1"/>
          </p:cNvSpPr>
          <p:nvPr>
            <p:ph type="subTitle" idx="1"/>
          </p:nvPr>
        </p:nvSpPr>
        <p:spPr>
          <a:xfrm>
            <a:off x="1524000" y="3646597"/>
            <a:ext cx="9144000" cy="1584569"/>
          </a:xfrm>
        </p:spPr>
        <p:txBody>
          <a:bodyPr/>
          <a:lstStyle/>
          <a:p>
            <a:r>
              <a:rPr lang="nl-NL" dirty="0"/>
              <a:t>Stellingspel</a:t>
            </a:r>
          </a:p>
        </p:txBody>
      </p:sp>
      <p:pic>
        <p:nvPicPr>
          <p:cNvPr id="5" name="Afbeelding 4">
            <a:extLst>
              <a:ext uri="{FF2B5EF4-FFF2-40B4-BE49-F238E27FC236}">
                <a16:creationId xmlns:a16="http://schemas.microsoft.com/office/drawing/2014/main" id="{EF4FF7C3-0E32-4A25-ABA9-6B973F763937}"/>
              </a:ext>
            </a:extLst>
          </p:cNvPr>
          <p:cNvPicPr>
            <a:picLocks noChangeAspect="1"/>
          </p:cNvPicPr>
          <p:nvPr/>
        </p:nvPicPr>
        <p:blipFill>
          <a:blip r:embed="rId3"/>
          <a:stretch>
            <a:fillRect/>
          </a:stretch>
        </p:blipFill>
        <p:spPr>
          <a:xfrm>
            <a:off x="9773815" y="383222"/>
            <a:ext cx="1944659" cy="1216980"/>
          </a:xfrm>
          <a:prstGeom prst="rect">
            <a:avLst/>
          </a:prstGeom>
        </p:spPr>
      </p:pic>
    </p:spTree>
    <p:extLst>
      <p:ext uri="{BB962C8B-B14F-4D97-AF65-F5344CB8AC3E}">
        <p14:creationId xmlns:p14="http://schemas.microsoft.com/office/powerpoint/2010/main" val="78428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8</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hebt buikpijn en de zorgverlener stelt voor om medicijnen te nemen om ervan af te komen. Hij vertelt dat een bijwerking kan zijn dat je daar moe van wordt. Jij sport graag en wilt dus liever een andere oplossing voor je buikpijn.</a:t>
            </a:r>
          </a:p>
        </p:txBody>
      </p:sp>
      <p:sp>
        <p:nvSpPr>
          <p:cNvPr id="5" name="Tekstvak 4">
            <a:extLst>
              <a:ext uri="{FF2B5EF4-FFF2-40B4-BE49-F238E27FC236}">
                <a16:creationId xmlns:a16="http://schemas.microsoft.com/office/drawing/2014/main" id="{AB167CF2-1B51-436B-8A19-493E75E4723C}"/>
              </a:ext>
            </a:extLst>
          </p:cNvPr>
          <p:cNvSpPr txBox="1"/>
          <p:nvPr/>
        </p:nvSpPr>
        <p:spPr>
          <a:xfrm>
            <a:off x="738187" y="3767197"/>
            <a:ext cx="5257800" cy="2062103"/>
          </a:xfrm>
          <a:prstGeom prst="rect">
            <a:avLst/>
          </a:prstGeom>
          <a:noFill/>
        </p:spPr>
        <p:txBody>
          <a:bodyPr wrap="square">
            <a:spAutoFit/>
          </a:bodyPr>
          <a:lstStyle/>
          <a:p>
            <a:pPr algn="ctr"/>
            <a:r>
              <a:rPr lang="nl-NL" sz="3200" b="1" dirty="0">
                <a:solidFill>
                  <a:schemeClr val="bg2"/>
                </a:solidFill>
              </a:rPr>
              <a:t>Mijn zorgverlener weet beter dan ik wat goed voor mij is, want hij/zij heeft de medische kennis.</a:t>
            </a:r>
          </a:p>
        </p:txBody>
      </p:sp>
      <p:sp>
        <p:nvSpPr>
          <p:cNvPr id="9" name="Rechthoek: afgeronde hoeken 8">
            <a:extLst>
              <a:ext uri="{FF2B5EF4-FFF2-40B4-BE49-F238E27FC236}">
                <a16:creationId xmlns:a16="http://schemas.microsoft.com/office/drawing/2014/main" id="{27CDE808-085F-4A92-94D1-89FC45C24F5C}"/>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7214632D-B199-47AD-B658-A2AFC3D89F93}"/>
              </a:ext>
            </a:extLst>
          </p:cNvPr>
          <p:cNvPicPr>
            <a:picLocks noChangeAspect="1"/>
          </p:cNvPicPr>
          <p:nvPr/>
        </p:nvPicPr>
        <p:blipFill>
          <a:blip r:embed="rId3"/>
          <a:stretch>
            <a:fillRect/>
          </a:stretch>
        </p:blipFill>
        <p:spPr>
          <a:xfrm>
            <a:off x="6651812" y="1534172"/>
            <a:ext cx="4719431" cy="373707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5007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9</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zorgverlener heeft je veel informatie gegeven over verschillende behandelingen. Je vindt het spannend en moeilijk om voor een behandeling te kiezen. Hoe maak je dan een goede keuze? </a:t>
            </a:r>
          </a:p>
        </p:txBody>
      </p:sp>
      <p:sp>
        <p:nvSpPr>
          <p:cNvPr id="5" name="Tekstvak 4">
            <a:extLst>
              <a:ext uri="{FF2B5EF4-FFF2-40B4-BE49-F238E27FC236}">
                <a16:creationId xmlns:a16="http://schemas.microsoft.com/office/drawing/2014/main" id="{AB167CF2-1B51-436B-8A19-493E75E4723C}"/>
              </a:ext>
            </a:extLst>
          </p:cNvPr>
          <p:cNvSpPr txBox="1"/>
          <p:nvPr/>
        </p:nvSpPr>
        <p:spPr>
          <a:xfrm>
            <a:off x="714374" y="3324225"/>
            <a:ext cx="5381626" cy="2554545"/>
          </a:xfrm>
          <a:prstGeom prst="rect">
            <a:avLst/>
          </a:prstGeom>
          <a:noFill/>
        </p:spPr>
        <p:txBody>
          <a:bodyPr wrap="square">
            <a:spAutoFit/>
          </a:bodyPr>
          <a:lstStyle/>
          <a:p>
            <a:pPr algn="ctr"/>
            <a:r>
              <a:rPr lang="nl-NL" sz="3200" b="1" dirty="0">
                <a:solidFill>
                  <a:schemeClr val="bg2"/>
                </a:solidFill>
              </a:rPr>
              <a:t>Als mijn zorgverlener mij vraagt om een keuze te maken over mijn behandeling in het gesprek, moet ik deze keuze direct maken.</a:t>
            </a:r>
          </a:p>
        </p:txBody>
      </p:sp>
      <p:sp>
        <p:nvSpPr>
          <p:cNvPr id="9" name="Rechthoek: afgeronde hoeken 8">
            <a:extLst>
              <a:ext uri="{FF2B5EF4-FFF2-40B4-BE49-F238E27FC236}">
                <a16:creationId xmlns:a16="http://schemas.microsoft.com/office/drawing/2014/main" id="{86EF399E-3CD0-437C-AB3A-71E816308E43}"/>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0FD0D090-76FA-4783-BC3A-43D6A9C7E2EE}"/>
              </a:ext>
            </a:extLst>
          </p:cNvPr>
          <p:cNvPicPr>
            <a:picLocks noChangeAspect="1"/>
          </p:cNvPicPr>
          <p:nvPr/>
        </p:nvPicPr>
        <p:blipFill>
          <a:blip r:embed="rId3"/>
          <a:stretch>
            <a:fillRect/>
          </a:stretch>
        </p:blipFill>
        <p:spPr>
          <a:xfrm>
            <a:off x="6540197" y="1510273"/>
            <a:ext cx="5026628" cy="398032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7152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afgeronde hoeken 16">
            <a:extLst>
              <a:ext uri="{FF2B5EF4-FFF2-40B4-BE49-F238E27FC236}">
                <a16:creationId xmlns:a16="http://schemas.microsoft.com/office/drawing/2014/main" id="{7194156C-7FC2-4CCB-9AB9-189F28A1874F}"/>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10</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Eén van de vragen die de zorgverlener aan je stelt is: hoe gaat het met je? Het is een korte en persoonlijke vraag. Maar een antwoord geven is niet altijd even makkelijk. Want hoe gaat het nu eigenlijk echt? </a:t>
            </a:r>
          </a:p>
        </p:txBody>
      </p:sp>
      <p:sp>
        <p:nvSpPr>
          <p:cNvPr id="5" name="Tekstvak 4">
            <a:extLst>
              <a:ext uri="{FF2B5EF4-FFF2-40B4-BE49-F238E27FC236}">
                <a16:creationId xmlns:a16="http://schemas.microsoft.com/office/drawing/2014/main" id="{AB167CF2-1B51-436B-8A19-493E75E4723C}"/>
              </a:ext>
            </a:extLst>
          </p:cNvPr>
          <p:cNvSpPr txBox="1"/>
          <p:nvPr/>
        </p:nvSpPr>
        <p:spPr>
          <a:xfrm>
            <a:off x="457200" y="3581574"/>
            <a:ext cx="5257800" cy="2062103"/>
          </a:xfrm>
          <a:prstGeom prst="rect">
            <a:avLst/>
          </a:prstGeom>
          <a:noFill/>
        </p:spPr>
        <p:txBody>
          <a:bodyPr wrap="square">
            <a:spAutoFit/>
          </a:bodyPr>
          <a:lstStyle/>
          <a:p>
            <a:pPr algn="ctr"/>
            <a:r>
              <a:rPr lang="nl-NL" sz="3200" b="1" dirty="0">
                <a:solidFill>
                  <a:schemeClr val="bg2"/>
                </a:solidFill>
              </a:rPr>
              <a:t>Als de zorgverlener vraagt: ‘hoe gaat het met je?’, dan is hij alleen geïnteresseerd in de ziekte die ik heb. </a:t>
            </a:r>
          </a:p>
        </p:txBody>
      </p:sp>
      <p:pic>
        <p:nvPicPr>
          <p:cNvPr id="8" name="Afbeelding 7">
            <a:extLst>
              <a:ext uri="{FF2B5EF4-FFF2-40B4-BE49-F238E27FC236}">
                <a16:creationId xmlns:a16="http://schemas.microsoft.com/office/drawing/2014/main" id="{0D6773A4-8BDA-448B-993A-5F66DD113208}"/>
              </a:ext>
            </a:extLst>
          </p:cNvPr>
          <p:cNvPicPr>
            <a:picLocks noChangeAspect="1"/>
          </p:cNvPicPr>
          <p:nvPr/>
        </p:nvPicPr>
        <p:blipFill>
          <a:blip r:embed="rId3"/>
          <a:stretch>
            <a:fillRect/>
          </a:stretch>
        </p:blipFill>
        <p:spPr>
          <a:xfrm>
            <a:off x="3563569" y="863579"/>
            <a:ext cx="560833" cy="472441"/>
          </a:xfrm>
          <a:prstGeom prst="rect">
            <a:avLst/>
          </a:prstGeom>
        </p:spPr>
      </p:pic>
      <p:pic>
        <p:nvPicPr>
          <p:cNvPr id="9" name="Afbeelding 8">
            <a:extLst>
              <a:ext uri="{FF2B5EF4-FFF2-40B4-BE49-F238E27FC236}">
                <a16:creationId xmlns:a16="http://schemas.microsoft.com/office/drawing/2014/main" id="{A68BE459-6C6D-40F1-BB15-12E79B3DF6B7}"/>
              </a:ext>
            </a:extLst>
          </p:cNvPr>
          <p:cNvPicPr>
            <a:picLocks noChangeAspect="1"/>
          </p:cNvPicPr>
          <p:nvPr/>
        </p:nvPicPr>
        <p:blipFill>
          <a:blip r:embed="rId4"/>
          <a:stretch>
            <a:fillRect/>
          </a:stretch>
        </p:blipFill>
        <p:spPr>
          <a:xfrm>
            <a:off x="6774935" y="1777286"/>
            <a:ext cx="4557152" cy="36085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0559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11</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bent bij de zorgverlener voor een gesprek over de resultaten van jouw onderzoek. De zorgverlener zegt dat je kan kiezen voor medicijnen of fysiotherapie. De zorgverlener bespreekt de voor- en nadelen en vraagt jou wat jij graag zou willen.</a:t>
            </a:r>
          </a:p>
        </p:txBody>
      </p:sp>
      <p:sp>
        <p:nvSpPr>
          <p:cNvPr id="5" name="Tekstvak 4">
            <a:extLst>
              <a:ext uri="{FF2B5EF4-FFF2-40B4-BE49-F238E27FC236}">
                <a16:creationId xmlns:a16="http://schemas.microsoft.com/office/drawing/2014/main" id="{AB167CF2-1B51-436B-8A19-493E75E4723C}"/>
              </a:ext>
            </a:extLst>
          </p:cNvPr>
          <p:cNvSpPr txBox="1"/>
          <p:nvPr/>
        </p:nvSpPr>
        <p:spPr>
          <a:xfrm>
            <a:off x="738187" y="4164851"/>
            <a:ext cx="5257800" cy="1569660"/>
          </a:xfrm>
          <a:prstGeom prst="rect">
            <a:avLst/>
          </a:prstGeom>
          <a:noFill/>
        </p:spPr>
        <p:txBody>
          <a:bodyPr wrap="square">
            <a:spAutoFit/>
          </a:bodyPr>
          <a:lstStyle/>
          <a:p>
            <a:pPr algn="ctr"/>
            <a:r>
              <a:rPr lang="nl-NL" sz="3200" b="1" dirty="0">
                <a:solidFill>
                  <a:schemeClr val="bg2"/>
                </a:solidFill>
              </a:rPr>
              <a:t>Mee beslissen over mijn behandeling zou verplicht moeten zijn. </a:t>
            </a:r>
          </a:p>
        </p:txBody>
      </p:sp>
      <p:sp>
        <p:nvSpPr>
          <p:cNvPr id="9" name="Rechthoek: afgeronde hoeken 8">
            <a:extLst>
              <a:ext uri="{FF2B5EF4-FFF2-40B4-BE49-F238E27FC236}">
                <a16:creationId xmlns:a16="http://schemas.microsoft.com/office/drawing/2014/main" id="{475E7563-F3F4-4954-9983-5B4BBC2C6E4F}"/>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34949982-0BCE-4A93-9A1F-D0AA1787C7FD}"/>
              </a:ext>
            </a:extLst>
          </p:cNvPr>
          <p:cNvPicPr>
            <a:picLocks noChangeAspect="1"/>
          </p:cNvPicPr>
          <p:nvPr/>
        </p:nvPicPr>
        <p:blipFill>
          <a:blip r:embed="rId3"/>
          <a:stretch>
            <a:fillRect/>
          </a:stretch>
        </p:blipFill>
        <p:spPr>
          <a:xfrm>
            <a:off x="6531964" y="1579517"/>
            <a:ext cx="4821836" cy="381261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496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12</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hebt volgende week een belangrijke afspraak met de zorgverlener over je behandeling. Je hebt verschillende vragen. Je vraagt je af hoelang je na de behandeling in het ziekenhuis/kliniek moet blijven. En je wilt ook weten hoe snel je na de behandeling weer kunt werken.</a:t>
            </a:r>
          </a:p>
        </p:txBody>
      </p:sp>
      <p:sp>
        <p:nvSpPr>
          <p:cNvPr id="5" name="Tekstvak 4">
            <a:extLst>
              <a:ext uri="{FF2B5EF4-FFF2-40B4-BE49-F238E27FC236}">
                <a16:creationId xmlns:a16="http://schemas.microsoft.com/office/drawing/2014/main" id="{AB167CF2-1B51-436B-8A19-493E75E4723C}"/>
              </a:ext>
            </a:extLst>
          </p:cNvPr>
          <p:cNvSpPr txBox="1"/>
          <p:nvPr/>
        </p:nvSpPr>
        <p:spPr>
          <a:xfrm>
            <a:off x="738532" y="4009835"/>
            <a:ext cx="5257800" cy="1569660"/>
          </a:xfrm>
          <a:prstGeom prst="rect">
            <a:avLst/>
          </a:prstGeom>
          <a:noFill/>
        </p:spPr>
        <p:txBody>
          <a:bodyPr wrap="square">
            <a:spAutoFit/>
          </a:bodyPr>
          <a:lstStyle/>
          <a:p>
            <a:pPr algn="ctr"/>
            <a:r>
              <a:rPr lang="nl-NL" sz="3200" b="1" dirty="0">
                <a:solidFill>
                  <a:schemeClr val="bg2"/>
                </a:solidFill>
              </a:rPr>
              <a:t>Schrijf je voor een gesprek met de zorgverlener je vragen op?</a:t>
            </a:r>
          </a:p>
        </p:txBody>
      </p:sp>
      <p:sp>
        <p:nvSpPr>
          <p:cNvPr id="9" name="Rechthoek: afgeronde hoeken 8">
            <a:extLst>
              <a:ext uri="{FF2B5EF4-FFF2-40B4-BE49-F238E27FC236}">
                <a16:creationId xmlns:a16="http://schemas.microsoft.com/office/drawing/2014/main" id="{EA3DEB4D-2AC8-4875-A43D-5C09DB7CA9D5}"/>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504DAAFA-90D2-4E9B-9A48-19146974E3C8}"/>
              </a:ext>
            </a:extLst>
          </p:cNvPr>
          <p:cNvPicPr>
            <a:picLocks noChangeAspect="1"/>
          </p:cNvPicPr>
          <p:nvPr/>
        </p:nvPicPr>
        <p:blipFill>
          <a:blip r:embed="rId3"/>
          <a:stretch>
            <a:fillRect/>
          </a:stretch>
        </p:blipFill>
        <p:spPr>
          <a:xfrm>
            <a:off x="3563569" y="863579"/>
            <a:ext cx="560833" cy="472441"/>
          </a:xfrm>
          <a:prstGeom prst="rect">
            <a:avLst/>
          </a:prstGeom>
        </p:spPr>
      </p:pic>
      <p:pic>
        <p:nvPicPr>
          <p:cNvPr id="4" name="Afbeelding 3">
            <a:extLst>
              <a:ext uri="{FF2B5EF4-FFF2-40B4-BE49-F238E27FC236}">
                <a16:creationId xmlns:a16="http://schemas.microsoft.com/office/drawing/2014/main" id="{F7BEBD59-753B-4B2A-AF49-2759679D5FD4}"/>
              </a:ext>
            </a:extLst>
          </p:cNvPr>
          <p:cNvPicPr>
            <a:picLocks noChangeAspect="1"/>
          </p:cNvPicPr>
          <p:nvPr/>
        </p:nvPicPr>
        <p:blipFill>
          <a:blip r:embed="rId4"/>
          <a:stretch>
            <a:fillRect/>
          </a:stretch>
        </p:blipFill>
        <p:spPr>
          <a:xfrm>
            <a:off x="6653554" y="1531359"/>
            <a:ext cx="4799914" cy="379528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0348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afgeronde hoeken 9">
            <a:extLst>
              <a:ext uri="{FF2B5EF4-FFF2-40B4-BE49-F238E27FC236}">
                <a16:creationId xmlns:a16="http://schemas.microsoft.com/office/drawing/2014/main" id="{B0A5979F-6809-4124-96E5-13DA75C0D112}"/>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13</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bent in het ziekenhuis/kliniek en bespreekt met de zorgverlener verschillende behandelingen. Je hebt zelf ergens over een behandeling gelezen die de zorgverlener niet heeft genoemd en vraagt je af of deze behandeling ook voor jou kan helpen. </a:t>
            </a:r>
          </a:p>
        </p:txBody>
      </p:sp>
      <p:sp>
        <p:nvSpPr>
          <p:cNvPr id="5" name="Tekstvak 4">
            <a:extLst>
              <a:ext uri="{FF2B5EF4-FFF2-40B4-BE49-F238E27FC236}">
                <a16:creationId xmlns:a16="http://schemas.microsoft.com/office/drawing/2014/main" id="{AB167CF2-1B51-436B-8A19-493E75E4723C}"/>
              </a:ext>
            </a:extLst>
          </p:cNvPr>
          <p:cNvSpPr txBox="1"/>
          <p:nvPr/>
        </p:nvSpPr>
        <p:spPr>
          <a:xfrm>
            <a:off x="552451" y="4019610"/>
            <a:ext cx="5257800" cy="2062103"/>
          </a:xfrm>
          <a:prstGeom prst="rect">
            <a:avLst/>
          </a:prstGeom>
          <a:noFill/>
        </p:spPr>
        <p:txBody>
          <a:bodyPr wrap="square">
            <a:spAutoFit/>
          </a:bodyPr>
          <a:lstStyle/>
          <a:p>
            <a:pPr algn="ctr"/>
            <a:r>
              <a:rPr lang="nl-NL" sz="3200" b="1" dirty="0">
                <a:solidFill>
                  <a:schemeClr val="bg2"/>
                </a:solidFill>
              </a:rPr>
              <a:t>Wanneer mijn zorgverlener een behandeling niet noemt, is het voor mij geen goede behandeling. </a:t>
            </a:r>
          </a:p>
        </p:txBody>
      </p:sp>
      <p:pic>
        <p:nvPicPr>
          <p:cNvPr id="3" name="Afbeelding 2">
            <a:extLst>
              <a:ext uri="{FF2B5EF4-FFF2-40B4-BE49-F238E27FC236}">
                <a16:creationId xmlns:a16="http://schemas.microsoft.com/office/drawing/2014/main" id="{36A6B01A-9B6B-439A-9C4C-5227FEFDED7D}"/>
              </a:ext>
            </a:extLst>
          </p:cNvPr>
          <p:cNvPicPr>
            <a:picLocks noChangeAspect="1"/>
          </p:cNvPicPr>
          <p:nvPr/>
        </p:nvPicPr>
        <p:blipFill>
          <a:blip r:embed="rId3"/>
          <a:stretch>
            <a:fillRect/>
          </a:stretch>
        </p:blipFill>
        <p:spPr>
          <a:xfrm>
            <a:off x="6598803" y="1555938"/>
            <a:ext cx="4909416" cy="3889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080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14</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hebt volgende week een belangrijke afspraak met de zorgverlener over je behandeling. Je bent zenuwachtig voor de afspraak. </a:t>
            </a:r>
          </a:p>
        </p:txBody>
      </p:sp>
      <p:sp>
        <p:nvSpPr>
          <p:cNvPr id="5" name="Tekstvak 4">
            <a:extLst>
              <a:ext uri="{FF2B5EF4-FFF2-40B4-BE49-F238E27FC236}">
                <a16:creationId xmlns:a16="http://schemas.microsoft.com/office/drawing/2014/main" id="{AB167CF2-1B51-436B-8A19-493E75E4723C}"/>
              </a:ext>
            </a:extLst>
          </p:cNvPr>
          <p:cNvSpPr txBox="1"/>
          <p:nvPr/>
        </p:nvSpPr>
        <p:spPr>
          <a:xfrm>
            <a:off x="523875" y="3500438"/>
            <a:ext cx="5372100" cy="2062103"/>
          </a:xfrm>
          <a:prstGeom prst="rect">
            <a:avLst/>
          </a:prstGeom>
          <a:noFill/>
        </p:spPr>
        <p:txBody>
          <a:bodyPr wrap="square">
            <a:spAutoFit/>
          </a:bodyPr>
          <a:lstStyle/>
          <a:p>
            <a:pPr algn="ctr"/>
            <a:r>
              <a:rPr lang="nl-NL" sz="3200" b="1" dirty="0">
                <a:solidFill>
                  <a:schemeClr val="bg2"/>
                </a:solidFill>
              </a:rPr>
              <a:t>Ik moet alleen naar de afspraak met de zorgverlener, want het gaat alleen over mij.</a:t>
            </a:r>
          </a:p>
        </p:txBody>
      </p:sp>
      <p:sp>
        <p:nvSpPr>
          <p:cNvPr id="9" name="Rechthoek: afgeronde hoeken 8">
            <a:extLst>
              <a:ext uri="{FF2B5EF4-FFF2-40B4-BE49-F238E27FC236}">
                <a16:creationId xmlns:a16="http://schemas.microsoft.com/office/drawing/2014/main" id="{A4B4F9B9-3F69-4EED-A425-EC5152B0CA4F}"/>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0B0EE232-B4D6-4F80-BF6F-0B458FBA6063}"/>
              </a:ext>
            </a:extLst>
          </p:cNvPr>
          <p:cNvPicPr>
            <a:picLocks noChangeAspect="1"/>
          </p:cNvPicPr>
          <p:nvPr/>
        </p:nvPicPr>
        <p:blipFill>
          <a:blip r:embed="rId3"/>
          <a:stretch>
            <a:fillRect/>
          </a:stretch>
        </p:blipFill>
        <p:spPr>
          <a:xfrm>
            <a:off x="3563569" y="863579"/>
            <a:ext cx="560833" cy="472441"/>
          </a:xfrm>
          <a:prstGeom prst="rect">
            <a:avLst/>
          </a:prstGeom>
        </p:spPr>
      </p:pic>
      <p:pic>
        <p:nvPicPr>
          <p:cNvPr id="4" name="Afbeelding 3">
            <a:extLst>
              <a:ext uri="{FF2B5EF4-FFF2-40B4-BE49-F238E27FC236}">
                <a16:creationId xmlns:a16="http://schemas.microsoft.com/office/drawing/2014/main" id="{6E5DF822-F9E4-46CD-9BD1-0988F871F8B2}"/>
              </a:ext>
            </a:extLst>
          </p:cNvPr>
          <p:cNvPicPr>
            <a:picLocks noChangeAspect="1"/>
          </p:cNvPicPr>
          <p:nvPr/>
        </p:nvPicPr>
        <p:blipFill>
          <a:blip r:embed="rId4"/>
          <a:stretch>
            <a:fillRect/>
          </a:stretch>
        </p:blipFill>
        <p:spPr>
          <a:xfrm>
            <a:off x="6538074" y="1630328"/>
            <a:ext cx="5026397" cy="39816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2031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15</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Vorige week heb je een onderzoek gehad omdat je mogelijk een ziekte hebt. Over een paar dagen heb je een gesprek met de zorgverlener over het resultaat van het onderzoek. Je gaat op internet alvast op zoek naar meer informatie over deze ziekte. </a:t>
            </a:r>
          </a:p>
        </p:txBody>
      </p:sp>
      <p:sp>
        <p:nvSpPr>
          <p:cNvPr id="5" name="Tekstvak 4">
            <a:extLst>
              <a:ext uri="{FF2B5EF4-FFF2-40B4-BE49-F238E27FC236}">
                <a16:creationId xmlns:a16="http://schemas.microsoft.com/office/drawing/2014/main" id="{AB167CF2-1B51-436B-8A19-493E75E4723C}"/>
              </a:ext>
            </a:extLst>
          </p:cNvPr>
          <p:cNvSpPr txBox="1"/>
          <p:nvPr/>
        </p:nvSpPr>
        <p:spPr>
          <a:xfrm>
            <a:off x="608004" y="3830346"/>
            <a:ext cx="5257800" cy="2062103"/>
          </a:xfrm>
          <a:prstGeom prst="rect">
            <a:avLst/>
          </a:prstGeom>
          <a:noFill/>
        </p:spPr>
        <p:txBody>
          <a:bodyPr wrap="square">
            <a:spAutoFit/>
          </a:bodyPr>
          <a:lstStyle/>
          <a:p>
            <a:pPr algn="ctr"/>
            <a:r>
              <a:rPr lang="nl-NL" sz="3200" b="1" dirty="0">
                <a:solidFill>
                  <a:schemeClr val="bg2"/>
                </a:solidFill>
              </a:rPr>
              <a:t>De informatie die ik op internet vind, helpt mij om meer te weten te komen over mijn ziekte. </a:t>
            </a:r>
          </a:p>
        </p:txBody>
      </p:sp>
      <p:sp>
        <p:nvSpPr>
          <p:cNvPr id="9" name="Rechthoek: afgeronde hoeken 8">
            <a:extLst>
              <a:ext uri="{FF2B5EF4-FFF2-40B4-BE49-F238E27FC236}">
                <a16:creationId xmlns:a16="http://schemas.microsoft.com/office/drawing/2014/main" id="{6497C1AD-6594-4C9F-A547-626B17C6AED5}"/>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0ED8DDDE-F792-49D8-A0AD-1B373DCE1706}"/>
              </a:ext>
            </a:extLst>
          </p:cNvPr>
          <p:cNvPicPr>
            <a:picLocks noChangeAspect="1"/>
          </p:cNvPicPr>
          <p:nvPr/>
        </p:nvPicPr>
        <p:blipFill>
          <a:blip r:embed="rId3"/>
          <a:stretch>
            <a:fillRect/>
          </a:stretch>
        </p:blipFill>
        <p:spPr>
          <a:xfrm>
            <a:off x="6523025" y="1428150"/>
            <a:ext cx="5060971" cy="40016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408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1081689-FE04-46A8-B83A-F7C2836A1794}"/>
              </a:ext>
            </a:extLst>
          </p:cNvPr>
          <p:cNvSpPr>
            <a:spLocks noGrp="1"/>
          </p:cNvSpPr>
          <p:nvPr>
            <p:ph type="ctrTitle"/>
          </p:nvPr>
        </p:nvSpPr>
        <p:spPr/>
        <p:txBody>
          <a:bodyPr/>
          <a:lstStyle/>
          <a:p>
            <a:r>
              <a:rPr lang="nl-NL" dirty="0"/>
              <a:t>Samen Beslissen</a:t>
            </a:r>
          </a:p>
        </p:txBody>
      </p:sp>
    </p:spTree>
    <p:extLst>
      <p:ext uri="{BB962C8B-B14F-4D97-AF65-F5344CB8AC3E}">
        <p14:creationId xmlns:p14="http://schemas.microsoft.com/office/powerpoint/2010/main" val="336453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DC8CA58-CE44-4040-B40E-DF80D537AE45}"/>
              </a:ext>
            </a:extLst>
          </p:cNvPr>
          <p:cNvSpPr>
            <a:spLocks noGrp="1"/>
          </p:cNvSpPr>
          <p:nvPr>
            <p:ph type="ctrTitle"/>
          </p:nvPr>
        </p:nvSpPr>
        <p:spPr>
          <a:xfrm>
            <a:off x="1524000" y="1122363"/>
            <a:ext cx="9144000" cy="1584569"/>
          </a:xfrm>
        </p:spPr>
        <p:txBody>
          <a:bodyPr anchor="t">
            <a:noAutofit/>
          </a:bodyPr>
          <a:lstStyle/>
          <a:p>
            <a:r>
              <a:rPr lang="nl-NL" sz="4800" b="1" u="none" dirty="0"/>
              <a:t>Stelling</a:t>
            </a:r>
            <a:r>
              <a:rPr lang="nl-NL" sz="4800" u="none" dirty="0"/>
              <a:t>: een uitspraak die je doet over iets. (Hoeft niet waar te zijn)</a:t>
            </a:r>
          </a:p>
        </p:txBody>
      </p:sp>
      <p:sp>
        <p:nvSpPr>
          <p:cNvPr id="5" name="Ondertitel 4">
            <a:extLst>
              <a:ext uri="{FF2B5EF4-FFF2-40B4-BE49-F238E27FC236}">
                <a16:creationId xmlns:a16="http://schemas.microsoft.com/office/drawing/2014/main" id="{F0D6536C-F996-42E9-94C2-D8EE6EB944D4}"/>
              </a:ext>
            </a:extLst>
          </p:cNvPr>
          <p:cNvSpPr>
            <a:spLocks noGrp="1"/>
          </p:cNvSpPr>
          <p:nvPr>
            <p:ph type="subTitle" idx="1"/>
          </p:nvPr>
        </p:nvSpPr>
        <p:spPr>
          <a:xfrm>
            <a:off x="1524000" y="3673230"/>
            <a:ext cx="2847975" cy="1584569"/>
          </a:xfrm>
        </p:spPr>
        <p:txBody>
          <a:bodyPr/>
          <a:lstStyle/>
          <a:p>
            <a:r>
              <a:rPr lang="nl-NL" dirty="0"/>
              <a:t>Eens</a:t>
            </a:r>
          </a:p>
        </p:txBody>
      </p:sp>
      <p:sp>
        <p:nvSpPr>
          <p:cNvPr id="6" name="Ondertitel 4">
            <a:extLst>
              <a:ext uri="{FF2B5EF4-FFF2-40B4-BE49-F238E27FC236}">
                <a16:creationId xmlns:a16="http://schemas.microsoft.com/office/drawing/2014/main" id="{B91B5BE4-D25B-4161-ADAF-7A374318E6CC}"/>
              </a:ext>
            </a:extLst>
          </p:cNvPr>
          <p:cNvSpPr txBox="1">
            <a:spLocks/>
          </p:cNvSpPr>
          <p:nvPr/>
        </p:nvSpPr>
        <p:spPr>
          <a:xfrm>
            <a:off x="7534276" y="3673230"/>
            <a:ext cx="2847975" cy="1584569"/>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Tx/>
              <a:buNone/>
              <a:defRPr sz="4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Graphik Semibold" panose="020B0703030202060203"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Graphik Semibold" panose="020B0703030202060203"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Graphik Semibold" panose="020B0703030202060203"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Graphik Semibold" panose="020B0703030202060203"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dirty="0"/>
              <a:t>Oneens</a:t>
            </a:r>
          </a:p>
        </p:txBody>
      </p:sp>
      <p:pic>
        <p:nvPicPr>
          <p:cNvPr id="14" name="Afbeelding 13">
            <a:extLst>
              <a:ext uri="{FF2B5EF4-FFF2-40B4-BE49-F238E27FC236}">
                <a16:creationId xmlns:a16="http://schemas.microsoft.com/office/drawing/2014/main" id="{A3E4D804-4AA8-47B9-A36C-1889D4E67F0B}"/>
              </a:ext>
            </a:extLst>
          </p:cNvPr>
          <p:cNvPicPr>
            <a:picLocks noChangeAspect="1"/>
          </p:cNvPicPr>
          <p:nvPr/>
        </p:nvPicPr>
        <p:blipFill>
          <a:blip r:embed="rId3"/>
          <a:stretch>
            <a:fillRect/>
          </a:stretch>
        </p:blipFill>
        <p:spPr>
          <a:xfrm>
            <a:off x="1932361" y="4137213"/>
            <a:ext cx="2031252" cy="1952414"/>
          </a:xfrm>
          <a:prstGeom prst="rect">
            <a:avLst/>
          </a:prstGeom>
        </p:spPr>
      </p:pic>
      <p:pic>
        <p:nvPicPr>
          <p:cNvPr id="16" name="Afbeelding 15">
            <a:extLst>
              <a:ext uri="{FF2B5EF4-FFF2-40B4-BE49-F238E27FC236}">
                <a16:creationId xmlns:a16="http://schemas.microsoft.com/office/drawing/2014/main" id="{4B0EFF48-44BE-4936-8051-07293DA1628C}"/>
              </a:ext>
            </a:extLst>
          </p:cNvPr>
          <p:cNvPicPr>
            <a:picLocks noChangeAspect="1"/>
          </p:cNvPicPr>
          <p:nvPr/>
        </p:nvPicPr>
        <p:blipFill>
          <a:blip r:embed="rId4"/>
          <a:stretch>
            <a:fillRect/>
          </a:stretch>
        </p:blipFill>
        <p:spPr>
          <a:xfrm>
            <a:off x="7969106" y="4376259"/>
            <a:ext cx="1978314" cy="1763080"/>
          </a:xfrm>
          <a:prstGeom prst="rect">
            <a:avLst/>
          </a:prstGeom>
        </p:spPr>
      </p:pic>
    </p:spTree>
    <p:extLst>
      <p:ext uri="{BB962C8B-B14F-4D97-AF65-F5344CB8AC3E}">
        <p14:creationId xmlns:p14="http://schemas.microsoft.com/office/powerpoint/2010/main" val="291880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1</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hebt van de zorgverlener medicijnen gekregen. Je bent hierdoor vaak duizelig. Je weet niet of deze medicijnen goed zijn voor jou. </a:t>
            </a:r>
          </a:p>
        </p:txBody>
      </p:sp>
      <p:sp>
        <p:nvSpPr>
          <p:cNvPr id="5" name="Tekstvak 4">
            <a:extLst>
              <a:ext uri="{FF2B5EF4-FFF2-40B4-BE49-F238E27FC236}">
                <a16:creationId xmlns:a16="http://schemas.microsoft.com/office/drawing/2014/main" id="{AB167CF2-1B51-436B-8A19-493E75E4723C}"/>
              </a:ext>
            </a:extLst>
          </p:cNvPr>
          <p:cNvSpPr txBox="1"/>
          <p:nvPr/>
        </p:nvSpPr>
        <p:spPr>
          <a:xfrm>
            <a:off x="673963" y="3544069"/>
            <a:ext cx="5257800" cy="2062103"/>
          </a:xfrm>
          <a:prstGeom prst="rect">
            <a:avLst/>
          </a:prstGeom>
          <a:noFill/>
        </p:spPr>
        <p:txBody>
          <a:bodyPr wrap="square">
            <a:spAutoFit/>
          </a:bodyPr>
          <a:lstStyle/>
          <a:p>
            <a:pPr algn="ctr"/>
            <a:r>
              <a:rPr lang="nl-NL" sz="3200" b="1" dirty="0">
                <a:solidFill>
                  <a:schemeClr val="bg2"/>
                </a:solidFill>
              </a:rPr>
              <a:t>Als je twijfelt over jouw behandeling, praat je daar dan over met jouw zorgverlener?</a:t>
            </a:r>
          </a:p>
        </p:txBody>
      </p:sp>
      <p:sp>
        <p:nvSpPr>
          <p:cNvPr id="9" name="Rechthoek: afgeronde hoeken 8">
            <a:extLst>
              <a:ext uri="{FF2B5EF4-FFF2-40B4-BE49-F238E27FC236}">
                <a16:creationId xmlns:a16="http://schemas.microsoft.com/office/drawing/2014/main" id="{18D37589-34A3-43C7-8CEC-FBC137644472}"/>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F06B6E6A-8045-40FA-B8A7-9F1154FE8386}"/>
              </a:ext>
            </a:extLst>
          </p:cNvPr>
          <p:cNvPicPr>
            <a:picLocks noChangeAspect="1"/>
          </p:cNvPicPr>
          <p:nvPr/>
        </p:nvPicPr>
        <p:blipFill>
          <a:blip r:embed="rId3"/>
          <a:stretch>
            <a:fillRect/>
          </a:stretch>
        </p:blipFill>
        <p:spPr>
          <a:xfrm>
            <a:off x="6714797" y="1870108"/>
            <a:ext cx="4639003" cy="366805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2678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afgeronde hoeken 8">
            <a:extLst>
              <a:ext uri="{FF2B5EF4-FFF2-40B4-BE49-F238E27FC236}">
                <a16:creationId xmlns:a16="http://schemas.microsoft.com/office/drawing/2014/main" id="{F245C520-A94B-496A-9672-68C77F1D225E}"/>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2</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gaat met pijn naar de zorgverlener. De zorgverlener vertelt dat hij graag samen met jou een beslissing wil nemen over de best passende behandeling. Dit kan zijn: een operatie of fysiotherapie. </a:t>
            </a:r>
          </a:p>
        </p:txBody>
      </p:sp>
      <p:sp>
        <p:nvSpPr>
          <p:cNvPr id="5" name="Tekstvak 4">
            <a:extLst>
              <a:ext uri="{FF2B5EF4-FFF2-40B4-BE49-F238E27FC236}">
                <a16:creationId xmlns:a16="http://schemas.microsoft.com/office/drawing/2014/main" id="{AB167CF2-1B51-436B-8A19-493E75E4723C}"/>
              </a:ext>
            </a:extLst>
          </p:cNvPr>
          <p:cNvSpPr txBox="1"/>
          <p:nvPr/>
        </p:nvSpPr>
        <p:spPr>
          <a:xfrm>
            <a:off x="561976" y="3510648"/>
            <a:ext cx="5257800" cy="2062103"/>
          </a:xfrm>
          <a:prstGeom prst="rect">
            <a:avLst/>
          </a:prstGeom>
          <a:noFill/>
        </p:spPr>
        <p:txBody>
          <a:bodyPr wrap="square">
            <a:spAutoFit/>
          </a:bodyPr>
          <a:lstStyle/>
          <a:p>
            <a:pPr algn="ctr"/>
            <a:r>
              <a:rPr lang="nl-NL" sz="3200" b="1" dirty="0">
                <a:solidFill>
                  <a:schemeClr val="bg2"/>
                </a:solidFill>
              </a:rPr>
              <a:t>Ik kan niet samen met de zorgverlener een beslissing nemen, want ik heb daar niet voor geleerd. </a:t>
            </a:r>
          </a:p>
        </p:txBody>
      </p:sp>
      <p:pic>
        <p:nvPicPr>
          <p:cNvPr id="14" name="Afbeelding 13">
            <a:extLst>
              <a:ext uri="{FF2B5EF4-FFF2-40B4-BE49-F238E27FC236}">
                <a16:creationId xmlns:a16="http://schemas.microsoft.com/office/drawing/2014/main" id="{C3F23514-C940-4B26-8AF0-0D56C2B2B520}"/>
              </a:ext>
            </a:extLst>
          </p:cNvPr>
          <p:cNvPicPr>
            <a:picLocks noChangeAspect="1"/>
          </p:cNvPicPr>
          <p:nvPr/>
        </p:nvPicPr>
        <p:blipFill>
          <a:blip r:embed="rId3"/>
          <a:stretch>
            <a:fillRect/>
          </a:stretch>
        </p:blipFill>
        <p:spPr>
          <a:xfrm>
            <a:off x="3329302" y="863579"/>
            <a:ext cx="560833" cy="472441"/>
          </a:xfrm>
          <a:prstGeom prst="rect">
            <a:avLst/>
          </a:prstGeom>
        </p:spPr>
      </p:pic>
      <p:pic>
        <p:nvPicPr>
          <p:cNvPr id="3" name="Afbeelding 2">
            <a:extLst>
              <a:ext uri="{FF2B5EF4-FFF2-40B4-BE49-F238E27FC236}">
                <a16:creationId xmlns:a16="http://schemas.microsoft.com/office/drawing/2014/main" id="{68BC7767-6601-48F6-A292-F3EC706AF5AC}"/>
              </a:ext>
            </a:extLst>
          </p:cNvPr>
          <p:cNvPicPr>
            <a:picLocks noChangeAspect="1"/>
          </p:cNvPicPr>
          <p:nvPr/>
        </p:nvPicPr>
        <p:blipFill>
          <a:blip r:embed="rId4"/>
          <a:stretch>
            <a:fillRect/>
          </a:stretch>
        </p:blipFill>
        <p:spPr>
          <a:xfrm>
            <a:off x="6699765" y="1711569"/>
            <a:ext cx="4707491" cy="372505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3129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3</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gaat met pijn naar de zorgverlener. De zorgverlener stelt voor om een medicijn te nemen. Je hebt dit medicijn eerder gebruikt en toen werd je er misselijk van. Er zijn geen andere medicijnen volgens de zorgverlener. </a:t>
            </a:r>
          </a:p>
        </p:txBody>
      </p:sp>
      <p:sp>
        <p:nvSpPr>
          <p:cNvPr id="5" name="Tekstvak 4">
            <a:extLst>
              <a:ext uri="{FF2B5EF4-FFF2-40B4-BE49-F238E27FC236}">
                <a16:creationId xmlns:a16="http://schemas.microsoft.com/office/drawing/2014/main" id="{AB167CF2-1B51-436B-8A19-493E75E4723C}"/>
              </a:ext>
            </a:extLst>
          </p:cNvPr>
          <p:cNvSpPr txBox="1"/>
          <p:nvPr/>
        </p:nvSpPr>
        <p:spPr>
          <a:xfrm>
            <a:off x="577930" y="3944266"/>
            <a:ext cx="5257800" cy="1077218"/>
          </a:xfrm>
          <a:prstGeom prst="rect">
            <a:avLst/>
          </a:prstGeom>
          <a:noFill/>
        </p:spPr>
        <p:txBody>
          <a:bodyPr wrap="square">
            <a:spAutoFit/>
          </a:bodyPr>
          <a:lstStyle/>
          <a:p>
            <a:pPr algn="ctr"/>
            <a:r>
              <a:rPr lang="nl-NL" sz="3200" b="1" dirty="0">
                <a:solidFill>
                  <a:schemeClr val="bg2"/>
                </a:solidFill>
              </a:rPr>
              <a:t>Ik mag ervoor kiezen om dit medicijn niet te nemen. </a:t>
            </a:r>
          </a:p>
        </p:txBody>
      </p:sp>
      <p:sp>
        <p:nvSpPr>
          <p:cNvPr id="9" name="Rechthoek: afgeronde hoeken 8">
            <a:extLst>
              <a:ext uri="{FF2B5EF4-FFF2-40B4-BE49-F238E27FC236}">
                <a16:creationId xmlns:a16="http://schemas.microsoft.com/office/drawing/2014/main" id="{97D77D68-D357-43D7-8C80-B17B08FED368}"/>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C58CBDA9-8E2A-4131-8FA9-E98F5C403573}"/>
              </a:ext>
            </a:extLst>
          </p:cNvPr>
          <p:cNvPicPr>
            <a:picLocks noChangeAspect="1"/>
          </p:cNvPicPr>
          <p:nvPr/>
        </p:nvPicPr>
        <p:blipFill>
          <a:blip r:embed="rId3"/>
          <a:stretch>
            <a:fillRect/>
          </a:stretch>
        </p:blipFill>
        <p:spPr>
          <a:xfrm>
            <a:off x="6740866" y="1635809"/>
            <a:ext cx="4612934" cy="365414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2917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4</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ligt in het ziekenhuis/kliniek. De dokter en verpleegkundige komen samen je kamer binnen. Ze vertellen jou dat zij het beter vinden als je nog langer in het ziekenhuis/kliniek blijft. </a:t>
            </a:r>
          </a:p>
        </p:txBody>
      </p:sp>
      <p:sp>
        <p:nvSpPr>
          <p:cNvPr id="5" name="Tekstvak 4">
            <a:extLst>
              <a:ext uri="{FF2B5EF4-FFF2-40B4-BE49-F238E27FC236}">
                <a16:creationId xmlns:a16="http://schemas.microsoft.com/office/drawing/2014/main" id="{AB167CF2-1B51-436B-8A19-493E75E4723C}"/>
              </a:ext>
            </a:extLst>
          </p:cNvPr>
          <p:cNvSpPr txBox="1"/>
          <p:nvPr/>
        </p:nvSpPr>
        <p:spPr>
          <a:xfrm>
            <a:off x="661987" y="3429000"/>
            <a:ext cx="5410200" cy="2062103"/>
          </a:xfrm>
          <a:prstGeom prst="rect">
            <a:avLst/>
          </a:prstGeom>
          <a:noFill/>
        </p:spPr>
        <p:txBody>
          <a:bodyPr wrap="square">
            <a:spAutoFit/>
          </a:bodyPr>
          <a:lstStyle/>
          <a:p>
            <a:pPr algn="ctr"/>
            <a:r>
              <a:rPr lang="nl-NL" sz="3200" b="1" dirty="0">
                <a:solidFill>
                  <a:schemeClr val="bg2"/>
                </a:solidFill>
              </a:rPr>
              <a:t>Samen Beslissen betekent dat de artsen en verpleegkundigen samen beslissen over wat goed voor mij is.</a:t>
            </a:r>
          </a:p>
        </p:txBody>
      </p:sp>
      <p:sp>
        <p:nvSpPr>
          <p:cNvPr id="9" name="Rechthoek: afgeronde hoeken 8">
            <a:extLst>
              <a:ext uri="{FF2B5EF4-FFF2-40B4-BE49-F238E27FC236}">
                <a16:creationId xmlns:a16="http://schemas.microsoft.com/office/drawing/2014/main" id="{AAC10E27-1B9A-4C7E-B750-D9BDBB6E36B3}"/>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772DC631-C3F7-49F7-8129-E47DDD5E35B5}"/>
              </a:ext>
            </a:extLst>
          </p:cNvPr>
          <p:cNvPicPr>
            <a:picLocks noChangeAspect="1"/>
          </p:cNvPicPr>
          <p:nvPr/>
        </p:nvPicPr>
        <p:blipFill>
          <a:blip r:embed="rId3"/>
          <a:stretch>
            <a:fillRect/>
          </a:stretch>
        </p:blipFill>
        <p:spPr>
          <a:xfrm>
            <a:off x="6648667" y="1524000"/>
            <a:ext cx="4809687" cy="3810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7771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5</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hebt een gesprek gehad met de zorgverlener en die adviseert een operatie. Dat komt voor jou nu niet goed uit. Ook is er een kans dat de klachten minder worden. </a:t>
            </a:r>
          </a:p>
        </p:txBody>
      </p:sp>
      <p:sp>
        <p:nvSpPr>
          <p:cNvPr id="5" name="Tekstvak 4">
            <a:extLst>
              <a:ext uri="{FF2B5EF4-FFF2-40B4-BE49-F238E27FC236}">
                <a16:creationId xmlns:a16="http://schemas.microsoft.com/office/drawing/2014/main" id="{AB167CF2-1B51-436B-8A19-493E75E4723C}"/>
              </a:ext>
            </a:extLst>
          </p:cNvPr>
          <p:cNvSpPr txBox="1"/>
          <p:nvPr/>
        </p:nvSpPr>
        <p:spPr>
          <a:xfrm>
            <a:off x="638175" y="3429000"/>
            <a:ext cx="5257800" cy="2062103"/>
          </a:xfrm>
          <a:prstGeom prst="rect">
            <a:avLst/>
          </a:prstGeom>
          <a:noFill/>
        </p:spPr>
        <p:txBody>
          <a:bodyPr wrap="square">
            <a:spAutoFit/>
          </a:bodyPr>
          <a:lstStyle/>
          <a:p>
            <a:pPr algn="ctr"/>
            <a:r>
              <a:rPr lang="nl-NL" sz="3200" b="1" dirty="0">
                <a:solidFill>
                  <a:schemeClr val="bg2"/>
                </a:solidFill>
              </a:rPr>
              <a:t>Wat kies jij: afwachten en kijken hoe de ziekte zich ontwikkelt óf opereren met risico’s?</a:t>
            </a:r>
          </a:p>
        </p:txBody>
      </p:sp>
      <p:sp>
        <p:nvSpPr>
          <p:cNvPr id="9" name="Rechthoek: afgeronde hoeken 8">
            <a:extLst>
              <a:ext uri="{FF2B5EF4-FFF2-40B4-BE49-F238E27FC236}">
                <a16:creationId xmlns:a16="http://schemas.microsoft.com/office/drawing/2014/main" id="{96F5C04E-420D-4B54-90FA-A176480893AF}"/>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1E117101-39BE-4F44-ADC6-39299A4B9B8F}"/>
              </a:ext>
            </a:extLst>
          </p:cNvPr>
          <p:cNvPicPr>
            <a:picLocks noChangeAspect="1"/>
          </p:cNvPicPr>
          <p:nvPr/>
        </p:nvPicPr>
        <p:blipFill>
          <a:blip r:embed="rId3"/>
          <a:stretch>
            <a:fillRect/>
          </a:stretch>
        </p:blipFill>
        <p:spPr>
          <a:xfrm>
            <a:off x="6857307" y="1640261"/>
            <a:ext cx="4696518" cy="372035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476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6</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Je bent in gesprek met de zorgverlener. De zorgverlener vertelt dat er geen behandeling meer is die je beter kan maken. </a:t>
            </a:r>
          </a:p>
        </p:txBody>
      </p:sp>
      <p:sp>
        <p:nvSpPr>
          <p:cNvPr id="5" name="Tekstvak 4">
            <a:extLst>
              <a:ext uri="{FF2B5EF4-FFF2-40B4-BE49-F238E27FC236}">
                <a16:creationId xmlns:a16="http://schemas.microsoft.com/office/drawing/2014/main" id="{AB167CF2-1B51-436B-8A19-493E75E4723C}"/>
              </a:ext>
            </a:extLst>
          </p:cNvPr>
          <p:cNvSpPr txBox="1"/>
          <p:nvPr/>
        </p:nvSpPr>
        <p:spPr>
          <a:xfrm>
            <a:off x="738187" y="3151619"/>
            <a:ext cx="5257800" cy="2554545"/>
          </a:xfrm>
          <a:prstGeom prst="rect">
            <a:avLst/>
          </a:prstGeom>
          <a:noFill/>
        </p:spPr>
        <p:txBody>
          <a:bodyPr wrap="square">
            <a:spAutoFit/>
          </a:bodyPr>
          <a:lstStyle/>
          <a:p>
            <a:pPr algn="ctr"/>
            <a:r>
              <a:rPr lang="nl-NL" sz="3200" b="1" dirty="0">
                <a:solidFill>
                  <a:schemeClr val="bg2"/>
                </a:solidFill>
              </a:rPr>
              <a:t>Wanneer ik te horen krijg dat er geen behandeling is die mij beter kan maken, is er niets meer om samen over te beslissen. </a:t>
            </a:r>
          </a:p>
        </p:txBody>
      </p:sp>
      <p:sp>
        <p:nvSpPr>
          <p:cNvPr id="9" name="Rechthoek: afgeronde hoeken 8">
            <a:extLst>
              <a:ext uri="{FF2B5EF4-FFF2-40B4-BE49-F238E27FC236}">
                <a16:creationId xmlns:a16="http://schemas.microsoft.com/office/drawing/2014/main" id="{E22DB58F-A446-4874-B824-49B31F90E154}"/>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F0F9E3B0-323B-477B-8FF2-7515F066C54B}"/>
              </a:ext>
            </a:extLst>
          </p:cNvPr>
          <p:cNvPicPr>
            <a:picLocks noChangeAspect="1"/>
          </p:cNvPicPr>
          <p:nvPr/>
        </p:nvPicPr>
        <p:blipFill>
          <a:blip r:embed="rId3"/>
          <a:stretch>
            <a:fillRect/>
          </a:stretch>
        </p:blipFill>
        <p:spPr>
          <a:xfrm>
            <a:off x="3329302" y="863579"/>
            <a:ext cx="560833" cy="472441"/>
          </a:xfrm>
          <a:prstGeom prst="rect">
            <a:avLst/>
          </a:prstGeom>
        </p:spPr>
      </p:pic>
      <p:pic>
        <p:nvPicPr>
          <p:cNvPr id="3" name="Afbeelding 2" descr="Afbeelding met whiteboard&#10;&#10;Automatisch gegenereerde beschrijving">
            <a:extLst>
              <a:ext uri="{FF2B5EF4-FFF2-40B4-BE49-F238E27FC236}">
                <a16:creationId xmlns:a16="http://schemas.microsoft.com/office/drawing/2014/main" id="{8B72B821-BB6B-43AA-99AE-218A1A0161F8}"/>
              </a:ext>
            </a:extLst>
          </p:cNvPr>
          <p:cNvPicPr>
            <a:picLocks noChangeAspect="1"/>
          </p:cNvPicPr>
          <p:nvPr/>
        </p:nvPicPr>
        <p:blipFill>
          <a:blip r:embed="rId4"/>
          <a:stretch>
            <a:fillRect/>
          </a:stretch>
        </p:blipFill>
        <p:spPr>
          <a:xfrm>
            <a:off x="6807340" y="1343608"/>
            <a:ext cx="4492341" cy="4170784"/>
          </a:xfrm>
          <a:prstGeom prst="rect">
            <a:avLst/>
          </a:prstGeom>
        </p:spPr>
      </p:pic>
    </p:spTree>
    <p:extLst>
      <p:ext uri="{BB962C8B-B14F-4D97-AF65-F5344CB8AC3E}">
        <p14:creationId xmlns:p14="http://schemas.microsoft.com/office/powerpoint/2010/main" val="4500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63E0018-BF27-4C5F-88E8-7EF8DB58497F}"/>
              </a:ext>
            </a:extLst>
          </p:cNvPr>
          <p:cNvSpPr>
            <a:spLocks noGrp="1"/>
          </p:cNvSpPr>
          <p:nvPr>
            <p:ph type="title"/>
          </p:nvPr>
        </p:nvSpPr>
        <p:spPr/>
        <p:txBody>
          <a:bodyPr/>
          <a:lstStyle/>
          <a:p>
            <a:r>
              <a:rPr lang="nl-NL" dirty="0"/>
              <a:t>Stelling 7</a:t>
            </a:r>
          </a:p>
        </p:txBody>
      </p:sp>
      <p:sp>
        <p:nvSpPr>
          <p:cNvPr id="7" name="Tijdelijke aanduiding voor tekst 6">
            <a:extLst>
              <a:ext uri="{FF2B5EF4-FFF2-40B4-BE49-F238E27FC236}">
                <a16:creationId xmlns:a16="http://schemas.microsoft.com/office/drawing/2014/main" id="{DCD100B7-4394-4632-9ED2-6FDE03EC1F3B}"/>
              </a:ext>
            </a:extLst>
          </p:cNvPr>
          <p:cNvSpPr>
            <a:spLocks noGrp="1"/>
          </p:cNvSpPr>
          <p:nvPr>
            <p:ph type="body" sz="quarter" idx="13"/>
          </p:nvPr>
        </p:nvSpPr>
        <p:spPr/>
        <p:txBody>
          <a:bodyPr/>
          <a:lstStyle/>
          <a:p>
            <a:r>
              <a:rPr lang="nl-NL" dirty="0"/>
              <a:t>De zorgverlener bespreekt het resultaat van jouw onderzoek. Je snapt niet wat de zorgverlener zegt, omdat hij moeilijke woorden gebruikt. </a:t>
            </a:r>
          </a:p>
        </p:txBody>
      </p:sp>
      <p:sp>
        <p:nvSpPr>
          <p:cNvPr id="5" name="Tekstvak 4">
            <a:extLst>
              <a:ext uri="{FF2B5EF4-FFF2-40B4-BE49-F238E27FC236}">
                <a16:creationId xmlns:a16="http://schemas.microsoft.com/office/drawing/2014/main" id="{AB167CF2-1B51-436B-8A19-493E75E4723C}"/>
              </a:ext>
            </a:extLst>
          </p:cNvPr>
          <p:cNvSpPr txBox="1"/>
          <p:nvPr/>
        </p:nvSpPr>
        <p:spPr>
          <a:xfrm>
            <a:off x="504825" y="3173765"/>
            <a:ext cx="5591175" cy="1569660"/>
          </a:xfrm>
          <a:prstGeom prst="rect">
            <a:avLst/>
          </a:prstGeom>
          <a:noFill/>
        </p:spPr>
        <p:txBody>
          <a:bodyPr wrap="square">
            <a:spAutoFit/>
          </a:bodyPr>
          <a:lstStyle/>
          <a:p>
            <a:pPr algn="ctr"/>
            <a:r>
              <a:rPr lang="nl-NL" sz="3200" b="1" dirty="0">
                <a:solidFill>
                  <a:schemeClr val="bg2"/>
                </a:solidFill>
              </a:rPr>
              <a:t>Zeg jij er iets van als je de informatie van de zorgverlener niet begrijpt?</a:t>
            </a:r>
          </a:p>
        </p:txBody>
      </p:sp>
      <p:sp>
        <p:nvSpPr>
          <p:cNvPr id="9" name="Rechthoek: afgeronde hoeken 8">
            <a:extLst>
              <a:ext uri="{FF2B5EF4-FFF2-40B4-BE49-F238E27FC236}">
                <a16:creationId xmlns:a16="http://schemas.microsoft.com/office/drawing/2014/main" id="{DF5001D5-56A8-4546-A0E2-562AFFE5D20D}"/>
              </a:ext>
            </a:extLst>
          </p:cNvPr>
          <p:cNvSpPr/>
          <p:nvPr/>
        </p:nvSpPr>
        <p:spPr>
          <a:xfrm>
            <a:off x="6381749" y="823913"/>
            <a:ext cx="5343525" cy="53530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FEE2A701-CF94-45DF-990E-BF93AEE4D7DD}"/>
              </a:ext>
            </a:extLst>
          </p:cNvPr>
          <p:cNvPicPr>
            <a:picLocks noChangeAspect="1"/>
          </p:cNvPicPr>
          <p:nvPr/>
        </p:nvPicPr>
        <p:blipFill>
          <a:blip r:embed="rId3"/>
          <a:stretch>
            <a:fillRect/>
          </a:stretch>
        </p:blipFill>
        <p:spPr>
          <a:xfrm>
            <a:off x="6679263" y="1623125"/>
            <a:ext cx="4748496" cy="375462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228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men Beslissen">
  <a:themeElements>
    <a:clrScheme name="Samen Beslissen">
      <a:dk1>
        <a:sysClr val="windowText" lastClr="000000"/>
      </a:dk1>
      <a:lt1>
        <a:sysClr val="window" lastClr="FFFFFF"/>
      </a:lt1>
      <a:dk2>
        <a:srgbClr val="000000"/>
      </a:dk2>
      <a:lt2>
        <a:srgbClr val="FFFFFF"/>
      </a:lt2>
      <a:accent1>
        <a:srgbClr val="EF7273"/>
      </a:accent1>
      <a:accent2>
        <a:srgbClr val="807293"/>
      </a:accent2>
      <a:accent3>
        <a:srgbClr val="DC1945"/>
      </a:accent3>
      <a:accent4>
        <a:srgbClr val="00ACCC"/>
      </a:accent4>
      <a:accent5>
        <a:srgbClr val="A5A5A5"/>
      </a:accent5>
      <a:accent6>
        <a:srgbClr val="C9C9C9"/>
      </a:accent6>
      <a:hlink>
        <a:srgbClr val="000000"/>
      </a:hlink>
      <a:folHlink>
        <a:srgbClr val="000000"/>
      </a:folHlink>
    </a:clrScheme>
    <a:fontScheme name="Samen Beslissen">
      <a:majorFont>
        <a:latin typeface="Graphik Black"/>
        <a:ea typeface=""/>
        <a:cs typeface=""/>
      </a:majorFont>
      <a:minorFont>
        <a:latin typeface="Graphik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8099</TotalTime>
  <Words>3264</Words>
  <Application>Microsoft Office PowerPoint</Application>
  <PresentationFormat>Breedbeeld</PresentationFormat>
  <Paragraphs>164</Paragraphs>
  <Slides>18</Slides>
  <Notes>18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Arial</vt:lpstr>
      <vt:lpstr>Calibri</vt:lpstr>
      <vt:lpstr>Graphik Black</vt:lpstr>
      <vt:lpstr>Graphik Bold</vt:lpstr>
      <vt:lpstr>Graphik Semibold</vt:lpstr>
      <vt:lpstr>Graphik-Bold</vt:lpstr>
      <vt:lpstr>Segoe UI</vt:lpstr>
      <vt:lpstr>Samen Beslissen</vt:lpstr>
      <vt:lpstr>Samen Beslissen</vt:lpstr>
      <vt:lpstr>Stelling: een uitspraak die je doet over iets. (Hoeft niet waar te zijn)</vt:lpstr>
      <vt:lpstr>Stelling 1</vt:lpstr>
      <vt:lpstr>Stelling 2</vt:lpstr>
      <vt:lpstr>Stelling 3</vt:lpstr>
      <vt:lpstr>Stelling 4</vt:lpstr>
      <vt:lpstr>Stelling 5</vt:lpstr>
      <vt:lpstr>Stelling 6</vt:lpstr>
      <vt:lpstr>Stelling 7</vt:lpstr>
      <vt:lpstr>Stelling 8</vt:lpstr>
      <vt:lpstr>Stelling 9</vt:lpstr>
      <vt:lpstr>Stelling 10</vt:lpstr>
      <vt:lpstr>Stelling 11</vt:lpstr>
      <vt:lpstr>Stelling 12</vt:lpstr>
      <vt:lpstr>Stelling 13</vt:lpstr>
      <vt:lpstr>Stelling 14</vt:lpstr>
      <vt:lpstr>Stelling 15</vt:lpstr>
      <vt:lpstr>Samen Beslissen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Liliane Meijnen</dc:creator>
  <cp:lastModifiedBy>Cheyenne Leeraar</cp:lastModifiedBy>
  <cp:revision>112</cp:revision>
  <dcterms:created xsi:type="dcterms:W3CDTF">2020-12-22T08:53:57Z</dcterms:created>
  <dcterms:modified xsi:type="dcterms:W3CDTF">2022-01-18T16:11:46Z</dcterms:modified>
</cp:coreProperties>
</file>