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64" r:id="rId3"/>
    <p:sldId id="265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FFFFFF"/>
    <a:srgbClr val="460178"/>
    <a:srgbClr val="460078"/>
    <a:srgbClr val="00CBDE"/>
    <a:srgbClr val="460064"/>
    <a:srgbClr val="46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52AA-CA83-47F4-AE36-0503E7AD0D66}" type="datetime1">
              <a:rPr lang="nl-NL" smtClean="0"/>
              <a:t>19-5-2022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2815-397D-4226-8CCB-58107CE083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850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84F0-4AF2-4AA5-9955-3D770E50D38B}" type="datetime1">
              <a:rPr lang="nl-NL" smtClean="0"/>
              <a:t>19-5-2022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BC80-2A5F-48A5-A918-300AF2046C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41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01B979-6F2B-D547-9506-79AD1197D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4" b="-4329"/>
          <a:stretch/>
        </p:blipFill>
        <p:spPr>
          <a:xfrm>
            <a:off x="-4203" y="-36095"/>
            <a:ext cx="12196203" cy="680987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9867F07-B2BE-584C-B15F-06A762F5061B}"/>
              </a:ext>
            </a:extLst>
          </p:cNvPr>
          <p:cNvSpPr/>
          <p:nvPr userDrawn="1"/>
        </p:nvSpPr>
        <p:spPr>
          <a:xfrm>
            <a:off x="1" y="4427622"/>
            <a:ext cx="12192000" cy="243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74277DF-D15A-4644-94B8-51DAE0577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3845" y="5432692"/>
            <a:ext cx="1386707" cy="1089308"/>
          </a:xfrm>
          <a:prstGeom prst="rect">
            <a:avLst/>
          </a:prstGeom>
        </p:spPr>
      </p:pic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517" y="6223170"/>
            <a:ext cx="9282113" cy="296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00CB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 smtClean="0"/>
              <a:t>Naam presentator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9517" y="5136329"/>
            <a:ext cx="9282113" cy="1086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6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 smtClean="0"/>
              <a:t>Titel presentatie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37" y="269617"/>
            <a:ext cx="2306539" cy="1077923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-4763" y="-36513"/>
            <a:ext cx="12196763" cy="4464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de pictogram in het midden om de afbeelding te wijzigen. Wanneer je zelf geen foto toevoegt, wordt deze afbeelding gebruikt.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29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19-5-2022</a:t>
            </a:fld>
            <a:endParaRPr lang="nl-NL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34083" y="3064632"/>
            <a:ext cx="9690439" cy="2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34082" y="2229426"/>
            <a:ext cx="9690439" cy="672434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nl-NL" dirty="0" smtClean="0"/>
              <a:t>Even voorstellen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58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929232" y="0"/>
            <a:ext cx="420136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 smtClean="0"/>
              <a:t>Klik op pictogram voor afb.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3245" y="1303303"/>
            <a:ext cx="4961919" cy="2541622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1A8-8B99-4932-BDCE-5C24E205A586}" type="datetime1">
              <a:rPr lang="nl-NL" smtClean="0"/>
              <a:t>19-5-2022</a:t>
            </a:fld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13245" y="793769"/>
            <a:ext cx="4961919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12635" y="3973897"/>
            <a:ext cx="4962525" cy="569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813241" y="4543809"/>
            <a:ext cx="4961919" cy="2168147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0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angs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3CEF-FF48-43E9-8D09-F21868D19EF9}" type="datetime1">
              <a:rPr lang="nl-NL" smtClean="0"/>
              <a:t>19-5-2022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585541" y="-2968"/>
            <a:ext cx="11606463" cy="478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247E06-26D5-874F-9DCC-03E0AAADE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152" y="330791"/>
            <a:ext cx="1444401" cy="591852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sz="quarter" idx="11" hasCustomPrompt="1"/>
          </p:nvPr>
        </p:nvSpPr>
        <p:spPr>
          <a:xfrm>
            <a:off x="1271589" y="5087944"/>
            <a:ext cx="8812939" cy="1258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>
                <a:solidFill>
                  <a:srgbClr val="460078"/>
                </a:solidFill>
              </a:defRPr>
            </a:lvl1pPr>
          </a:lstStyle>
          <a:p>
            <a:pPr lvl="0"/>
            <a:r>
              <a:rPr lang="nl-NL" dirty="0" smtClean="0"/>
              <a:t>6 uitgangspunten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657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1</a:t>
            </a:r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63657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657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2</a:t>
            </a:r>
            <a:endParaRPr lang="nl-NL" dirty="0"/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163657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4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163657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3</a:t>
            </a:r>
            <a:endParaRPr lang="nl-NL" dirty="0"/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63657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697493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4</a:t>
            </a:r>
            <a:endParaRPr lang="nl-NL" dirty="0"/>
          </a:p>
        </p:txBody>
      </p:sp>
      <p:sp>
        <p:nvSpPr>
          <p:cNvPr id="17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697493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8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697493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5</a:t>
            </a:r>
            <a:endParaRPr lang="nl-NL" dirty="0"/>
          </a:p>
        </p:txBody>
      </p:sp>
      <p:sp>
        <p:nvSpPr>
          <p:cNvPr id="19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697493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97493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6</a:t>
            </a:r>
            <a:endParaRPr lang="nl-NL" dirty="0"/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3" hasCustomPrompt="1"/>
          </p:nvPr>
        </p:nvSpPr>
        <p:spPr>
          <a:xfrm>
            <a:off x="697493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64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33477" y="1528841"/>
            <a:ext cx="9682571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19-5-2022</a:t>
            </a:fld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5609" y="2150233"/>
            <a:ext cx="9690439" cy="40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08396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23476"/>
            <a:ext cx="10515600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B1E-E789-4F87-BAC2-D8498C111654}" type="datetime1">
              <a:rPr lang="nl-NL" smtClean="0"/>
              <a:t>19-5-2022</a:t>
            </a:fld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838200" y="3448056"/>
            <a:ext cx="10515600" cy="26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252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0" y="-1"/>
            <a:ext cx="12192000" cy="4796589"/>
          </a:xfrm>
          <a:prstGeom prst="rect">
            <a:avLst/>
          </a:prstGeom>
          <a:solidFill>
            <a:srgbClr val="46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55E36B3-8707-2445-9822-45713C9B6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2381" y="334098"/>
            <a:ext cx="2168171" cy="88842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A2677BA-5086-E842-88F0-8B587CB8FB4E}"/>
              </a:ext>
            </a:extLst>
          </p:cNvPr>
          <p:cNvSpPr txBox="1">
            <a:spLocks/>
          </p:cNvSpPr>
          <p:nvPr userDrawn="1"/>
        </p:nvSpPr>
        <p:spPr>
          <a:xfrm>
            <a:off x="9383281" y="1208844"/>
            <a:ext cx="2751595" cy="346923"/>
          </a:xfrm>
          <a:prstGeom prst="rect">
            <a:avLst/>
          </a:prstGeom>
        </p:spPr>
        <p:txBody>
          <a:bodyPr vert="horz" lIns="91440" tIns="45720" rIns="91440" bIns="4680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Ziekenhuis met hoofd, hart en ziel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C081BA-48FC-4D56-AACF-ADE712A10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729" y="5409490"/>
            <a:ext cx="1386707" cy="108930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076" y="5695950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854076" y="6043767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CBDE"/>
                </a:solidFill>
              </a:defRPr>
            </a:lvl1pPr>
          </a:lstStyle>
          <a:p>
            <a:pPr lvl="0"/>
            <a:r>
              <a:rPr lang="nl-NL" dirty="0" smtClean="0"/>
              <a:t>Naam presentator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2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4DAC86A-6EAD-42AF-B3DA-78F02592FF6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220" y="-1981"/>
            <a:ext cx="591853" cy="4792095"/>
          </a:xfrm>
          <a:prstGeom prst="rect">
            <a:avLst/>
          </a:prstGeom>
          <a:solidFill>
            <a:srgbClr val="460078"/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87049" y="6346831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460064"/>
                </a:solidFill>
              </a:defRPr>
            </a:lvl1pPr>
          </a:lstStyle>
          <a:p>
            <a:fld id="{285CE455-173D-47F9-BB16-E00CF6D96C6B}" type="datetime1">
              <a:rPr lang="nl-NL" smtClean="0"/>
              <a:t>19-5-2022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9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7" r:id="rId4"/>
    <p:sldLayoutId id="2147483652" r:id="rId5"/>
    <p:sldLayoutId id="2147483656" r:id="rId6"/>
    <p:sldLayoutId id="2147483653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7.svg"/><Relationship Id="rId18" Type="http://schemas.openxmlformats.org/officeDocument/2006/relationships/image" Target="../media/image12.png"/><Relationship Id="rId3" Type="http://schemas.openxmlformats.org/officeDocument/2006/relationships/image" Target="../media/image241.svg"/><Relationship Id="rId21" Type="http://schemas.openxmlformats.org/officeDocument/2006/relationships/image" Target="../media/image14.png"/><Relationship Id="rId7" Type="http://schemas.openxmlformats.org/officeDocument/2006/relationships/image" Target="../media/image14.svg"/><Relationship Id="rId17" Type="http://schemas.openxmlformats.org/officeDocument/2006/relationships/image" Target="../media/image11.emf"/><Relationship Id="rId2" Type="http://schemas.openxmlformats.org/officeDocument/2006/relationships/image" Target="../media/image7.png"/><Relationship Id="rId16" Type="http://schemas.openxmlformats.org/officeDocument/2006/relationships/image" Target="../media/image66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5.png"/><Relationship Id="rId15" Type="http://schemas.openxmlformats.org/officeDocument/2006/relationships/image" Target="../media/image10.png"/><Relationship Id="rId23" Type="http://schemas.openxmlformats.org/officeDocument/2006/relationships/image" Target="../media/image220.svg"/><Relationship Id="rId19" Type="http://schemas.openxmlformats.org/officeDocument/2006/relationships/image" Target="../media/image161.svg"/><Relationship Id="rId14" Type="http://schemas.openxmlformats.org/officeDocument/2006/relationships/image" Target="../media/image9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svg"/><Relationship Id="rId3" Type="http://schemas.openxmlformats.org/officeDocument/2006/relationships/image" Target="../media/image21.png"/><Relationship Id="rId21" Type="http://schemas.openxmlformats.org/officeDocument/2006/relationships/image" Target="../media/image12.svg"/><Relationship Id="rId2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23.png"/><Relationship Id="rId19" Type="http://schemas.openxmlformats.org/officeDocument/2006/relationships/image" Target="../media/image182.sv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131841"/>
            <a:ext cx="9682571" cy="444500"/>
          </a:xfrm>
        </p:spPr>
        <p:txBody>
          <a:bodyPr/>
          <a:lstStyle/>
          <a:p>
            <a:r>
              <a:rPr lang="nl-NL" dirty="0" smtClean="0"/>
              <a:t>Samen beslissen in het ASz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095285" y="3371010"/>
            <a:ext cx="9588500" cy="576342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 smtClean="0"/>
              <a:t>Zorgverleners én patiënten</a:t>
            </a:r>
            <a:r>
              <a:rPr lang="nl-NL" sz="1600" dirty="0" smtClean="0"/>
              <a:t>! 0-meting: vragenlijst ingevuld door patiënten, artsen en verpleegkundigen     </a:t>
            </a:r>
            <a:endParaRPr lang="nl-NL" sz="1600" dirty="0"/>
          </a:p>
        </p:txBody>
      </p:sp>
      <p:sp>
        <p:nvSpPr>
          <p:cNvPr id="7" name="Tijdelijke aanduiding voor inhoud 3"/>
          <p:cNvSpPr txBox="1">
            <a:spLocks/>
          </p:cNvSpPr>
          <p:nvPr/>
        </p:nvSpPr>
        <p:spPr bwMode="auto">
          <a:xfrm>
            <a:off x="2097678" y="1087358"/>
            <a:ext cx="7493000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In een samen beslisgesprek is ruimte voor </a:t>
            </a:r>
            <a:r>
              <a:rPr lang="nl-NL" sz="1600" b="1" dirty="0" smtClean="0"/>
              <a:t>inbreng van de patiënt</a:t>
            </a:r>
            <a:endParaRPr lang="nl-NL" sz="1600" b="1" dirty="0"/>
          </a:p>
        </p:txBody>
      </p:sp>
      <p:sp>
        <p:nvSpPr>
          <p:cNvPr id="10" name="Tijdelijke aanduiding voor inhoud 3"/>
          <p:cNvSpPr txBox="1">
            <a:spLocks/>
          </p:cNvSpPr>
          <p:nvPr/>
        </p:nvSpPr>
        <p:spPr bwMode="auto">
          <a:xfrm>
            <a:off x="2097678" y="2012379"/>
            <a:ext cx="7493000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Grotere tevredenheid bij patiënt én zorgverlener</a:t>
            </a:r>
            <a:endParaRPr lang="nl-NL" sz="1600" dirty="0"/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 bwMode="auto">
          <a:xfrm>
            <a:off x="7545978" y="2012379"/>
            <a:ext cx="4279900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Minder twijfel en meer therapietrouw</a:t>
            </a:r>
            <a:endParaRPr lang="nl-NL" sz="1600" dirty="0"/>
          </a:p>
        </p:txBody>
      </p:sp>
      <p:pic>
        <p:nvPicPr>
          <p:cNvPr id="12" name="Graphic 8" descr="Selectievakje met vinkje met effen opvulling">
            <a:extLst>
              <a:ext uri="{FF2B5EF4-FFF2-40B4-BE49-F238E27FC236}">
                <a16:creationId xmlns:a16="http://schemas.microsoft.com/office/drawing/2014/main" id="{BC70FAB5-D8B2-480D-9E2A-FBB75CE00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82987" y="2267291"/>
            <a:ext cx="642859" cy="642859"/>
          </a:xfrm>
          <a:prstGeom prst="rect">
            <a:avLst/>
          </a:prstGeom>
        </p:spPr>
      </p:pic>
      <p:pic>
        <p:nvPicPr>
          <p:cNvPr id="13" name="Graphic 6" descr="Duim omhoog met effen opvulling">
            <a:extLst>
              <a:ext uri="{FF2B5EF4-FFF2-40B4-BE49-F238E27FC236}">
                <a16:creationId xmlns:a16="http://schemas.microsoft.com/office/drawing/2014/main" id="{D7235BCF-16D0-4D2B-8A9C-08E34CFDA7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88327" y="2307694"/>
            <a:ext cx="485851" cy="48585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>
            <a:off x="2113190" y="1752600"/>
            <a:ext cx="9288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2113190" y="2996625"/>
            <a:ext cx="9288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095285" y="4095299"/>
            <a:ext cx="9288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7061202" y="1958401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31" name="Groep 1030"/>
          <p:cNvGrpSpPr/>
          <p:nvPr/>
        </p:nvGrpSpPr>
        <p:grpSpPr>
          <a:xfrm>
            <a:off x="1035530" y="3143437"/>
            <a:ext cx="921679" cy="964925"/>
            <a:chOff x="1035530" y="3143437"/>
            <a:chExt cx="921679" cy="964925"/>
          </a:xfrm>
        </p:grpSpPr>
        <p:sp>
          <p:nvSpPr>
            <p:cNvPr id="46" name="Afgeronde rechthoek 45"/>
            <p:cNvSpPr/>
            <p:nvPr/>
          </p:nvSpPr>
          <p:spPr>
            <a:xfrm>
              <a:off x="1035530" y="3149779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1089446" y="3143437"/>
              <a:ext cx="784223" cy="964925"/>
              <a:chOff x="1089446" y="3422837"/>
              <a:chExt cx="784223" cy="964925"/>
            </a:xfrm>
          </p:grpSpPr>
          <p:pic>
            <p:nvPicPr>
              <p:cNvPr id="5" name="Graphic 10" descr="Gebruikers met effen opvulling">
                <a:extLst>
                  <a:ext uri="{FF2B5EF4-FFF2-40B4-BE49-F238E27FC236}">
                    <a16:creationId xmlns:a16="http://schemas.microsoft.com/office/drawing/2014/main" id="{42D169D9-F766-4C12-A2B3-5EE773F3E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4771" y="3422837"/>
                <a:ext cx="646268" cy="646268"/>
              </a:xfrm>
              <a:prstGeom prst="rect">
                <a:avLst/>
              </a:prstGeom>
            </p:spPr>
          </p:pic>
          <p:sp>
            <p:nvSpPr>
              <p:cNvPr id="21" name="Tijdelijke aanduiding voor inhoud 3"/>
              <p:cNvSpPr txBox="1">
                <a:spLocks/>
              </p:cNvSpPr>
              <p:nvPr/>
            </p:nvSpPr>
            <p:spPr bwMode="auto">
              <a:xfrm>
                <a:off x="1089446" y="3966244"/>
                <a:ext cx="784223" cy="421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589" indent="-228589" algn="l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-"/>
                  <a:defRPr sz="2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576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600120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298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nl-NL" sz="1400" b="1" dirty="0" smtClean="0"/>
                  <a:t>Wie</a:t>
                </a:r>
                <a:endParaRPr lang="nl-NL" sz="1400" b="1" dirty="0"/>
              </a:p>
            </p:txBody>
          </p:sp>
        </p:grpSp>
      </p:grpSp>
      <p:sp>
        <p:nvSpPr>
          <p:cNvPr id="37" name="Tijdelijke aanduiding voor inhoud 3"/>
          <p:cNvSpPr txBox="1">
            <a:spLocks/>
          </p:cNvSpPr>
          <p:nvPr/>
        </p:nvSpPr>
        <p:spPr bwMode="auto">
          <a:xfrm>
            <a:off x="2113190" y="4392414"/>
            <a:ext cx="2251190" cy="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Zorgverleners schatten hun </a:t>
            </a:r>
            <a:r>
              <a:rPr lang="nl-NL" sz="1600" b="1" dirty="0" smtClean="0"/>
              <a:t>samen-beslisvaardigheden</a:t>
            </a:r>
            <a:r>
              <a:rPr lang="nl-NL" sz="1600" dirty="0" smtClean="0"/>
              <a:t> positief in</a:t>
            </a:r>
            <a:endParaRPr lang="nl-NL" sz="1600" dirty="0"/>
          </a:p>
        </p:txBody>
      </p:sp>
      <p:grpSp>
        <p:nvGrpSpPr>
          <p:cNvPr id="1027" name="Groep 1026"/>
          <p:cNvGrpSpPr/>
          <p:nvPr/>
        </p:nvGrpSpPr>
        <p:grpSpPr>
          <a:xfrm>
            <a:off x="1035531" y="804996"/>
            <a:ext cx="921679" cy="988786"/>
            <a:chOff x="1035531" y="804996"/>
            <a:chExt cx="921679" cy="988786"/>
          </a:xfrm>
        </p:grpSpPr>
        <p:sp>
          <p:nvSpPr>
            <p:cNvPr id="1024" name="Afgeronde rechthoek 1023"/>
            <p:cNvSpPr/>
            <p:nvPr/>
          </p:nvSpPr>
          <p:spPr>
            <a:xfrm>
              <a:off x="1035531" y="868248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ijdelijke aanduiding voor inhoud 3"/>
            <p:cNvSpPr txBox="1">
              <a:spLocks/>
            </p:cNvSpPr>
            <p:nvPr/>
          </p:nvSpPr>
          <p:spPr bwMode="auto">
            <a:xfrm>
              <a:off x="1151044" y="1372264"/>
              <a:ext cx="698500" cy="4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1400" b="1" dirty="0" smtClean="0"/>
                <a:t>Wat</a:t>
              </a:r>
              <a:endParaRPr lang="nl-NL" sz="1400" b="1" dirty="0"/>
            </a:p>
          </p:txBody>
        </p:sp>
        <p:pic>
          <p:nvPicPr>
            <p:cNvPr id="45" name="Graphic 8" descr="Directiekamer met effen opvulling">
              <a:extLst>
                <a:ext uri="{FF2B5EF4-FFF2-40B4-BE49-F238E27FC236}">
                  <a16:creationId xmlns:a16="http://schemas.microsoft.com/office/drawing/2014/main" id="{E8A51A84-4781-446E-B860-788B52B5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159603" y="804996"/>
              <a:ext cx="713699" cy="713699"/>
            </a:xfrm>
            <a:prstGeom prst="rect">
              <a:avLst/>
            </a:prstGeom>
          </p:spPr>
        </p:pic>
      </p:grpSp>
      <p:grpSp>
        <p:nvGrpSpPr>
          <p:cNvPr id="1029" name="Groep 1028"/>
          <p:cNvGrpSpPr/>
          <p:nvPr/>
        </p:nvGrpSpPr>
        <p:grpSpPr>
          <a:xfrm>
            <a:off x="1035531" y="1930058"/>
            <a:ext cx="921679" cy="931176"/>
            <a:chOff x="1035531" y="1930058"/>
            <a:chExt cx="921679" cy="931176"/>
          </a:xfrm>
        </p:grpSpPr>
        <p:sp>
          <p:nvSpPr>
            <p:cNvPr id="47" name="Afgeronde rechthoek 46"/>
            <p:cNvSpPr/>
            <p:nvPr/>
          </p:nvSpPr>
          <p:spPr>
            <a:xfrm>
              <a:off x="1035531" y="1930058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ijdelijke aanduiding voor inhoud 3"/>
            <p:cNvSpPr txBox="1">
              <a:spLocks/>
            </p:cNvSpPr>
            <p:nvPr/>
          </p:nvSpPr>
          <p:spPr bwMode="auto">
            <a:xfrm>
              <a:off x="1051533" y="2439716"/>
              <a:ext cx="879552" cy="4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1400" b="1" dirty="0" smtClean="0"/>
                <a:t>Waarom</a:t>
              </a:r>
              <a:endParaRPr lang="nl-NL" sz="1400" b="1" dirty="0"/>
            </a:p>
          </p:txBody>
        </p:sp>
        <p:sp>
          <p:nvSpPr>
            <p:cNvPr id="48" name="Tijdelijke aanduiding voor inhoud 3"/>
            <p:cNvSpPr txBox="1">
              <a:spLocks/>
            </p:cNvSpPr>
            <p:nvPr/>
          </p:nvSpPr>
          <p:spPr bwMode="auto">
            <a:xfrm>
              <a:off x="1328461" y="1983934"/>
              <a:ext cx="325696" cy="436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3600" b="1" dirty="0" smtClean="0"/>
                <a:t>?</a:t>
              </a:r>
              <a:endParaRPr lang="nl-NL" sz="3600" b="1" dirty="0"/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035530" y="4318999"/>
            <a:ext cx="921679" cy="1336257"/>
            <a:chOff x="1035530" y="3149778"/>
            <a:chExt cx="921679" cy="921553"/>
          </a:xfrm>
        </p:grpSpPr>
        <p:sp>
          <p:nvSpPr>
            <p:cNvPr id="54" name="Afgeronde rechthoek 53"/>
            <p:cNvSpPr/>
            <p:nvPr/>
          </p:nvSpPr>
          <p:spPr>
            <a:xfrm>
              <a:off x="1035530" y="3149778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Tijdelijke aanduiding voor inhoud 3"/>
            <p:cNvSpPr txBox="1">
              <a:spLocks/>
            </p:cNvSpPr>
            <p:nvPr/>
          </p:nvSpPr>
          <p:spPr bwMode="auto">
            <a:xfrm>
              <a:off x="1106379" y="3649813"/>
              <a:ext cx="784223" cy="4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1400" b="1" smtClean="0"/>
                <a:t>Uitko-msten</a:t>
              </a:r>
              <a:endParaRPr lang="nl-NL" sz="1400" b="1" dirty="0"/>
            </a:p>
          </p:txBody>
        </p:sp>
      </p:grpSp>
      <p:pic>
        <p:nvPicPr>
          <p:cNvPr id="1032" name="Afbeelding 10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7961" y="4386709"/>
            <a:ext cx="596982" cy="596982"/>
          </a:xfrm>
          <a:prstGeom prst="rect">
            <a:avLst/>
          </a:prstGeom>
        </p:spPr>
      </p:pic>
      <p:sp>
        <p:nvSpPr>
          <p:cNvPr id="60" name="Tijdelijke aanduiding voor inhoud 3"/>
          <p:cNvSpPr txBox="1">
            <a:spLocks/>
          </p:cNvSpPr>
          <p:nvPr/>
        </p:nvSpPr>
        <p:spPr bwMode="auto">
          <a:xfrm>
            <a:off x="4430987" y="4397029"/>
            <a:ext cx="2327352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Soms is behoefte aan </a:t>
            </a:r>
            <a:r>
              <a:rPr lang="nl-NL" sz="1600" b="1" dirty="0" smtClean="0"/>
              <a:t>aanvullende kennis</a:t>
            </a:r>
            <a:r>
              <a:rPr lang="nl-NL" sz="1600" dirty="0" smtClean="0"/>
              <a:t>, bv over specifieke doelgroepen</a:t>
            </a:r>
            <a:endParaRPr lang="nl-NL" sz="1600" dirty="0"/>
          </a:p>
        </p:txBody>
      </p:sp>
      <p:sp>
        <p:nvSpPr>
          <p:cNvPr id="61" name="Tijdelijke aanduiding voor inhoud 3"/>
          <p:cNvSpPr txBox="1">
            <a:spLocks/>
          </p:cNvSpPr>
          <p:nvPr/>
        </p:nvSpPr>
        <p:spPr bwMode="auto">
          <a:xfrm>
            <a:off x="7027201" y="4386709"/>
            <a:ext cx="2344789" cy="9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Meer aandacht naar informeren </a:t>
            </a:r>
            <a:r>
              <a:rPr lang="nl-NL" sz="1600" b="1" dirty="0" smtClean="0"/>
              <a:t>(</a:t>
            </a:r>
            <a:r>
              <a:rPr lang="nl-NL" sz="1600" b="1" dirty="0" err="1" smtClean="0"/>
              <a:t>informed</a:t>
            </a:r>
            <a:r>
              <a:rPr lang="nl-NL" sz="1600" b="1" dirty="0" smtClean="0"/>
              <a:t> consent)</a:t>
            </a:r>
            <a:r>
              <a:rPr lang="nl-NL" sz="1600" dirty="0" smtClean="0"/>
              <a:t> dan naar bevragen patiënt</a:t>
            </a:r>
            <a:endParaRPr lang="nl-NL" sz="1600" dirty="0"/>
          </a:p>
        </p:txBody>
      </p:sp>
      <p:sp>
        <p:nvSpPr>
          <p:cNvPr id="62" name="Tijdelijke aanduiding voor inhoud 3"/>
          <p:cNvSpPr txBox="1">
            <a:spLocks/>
          </p:cNvSpPr>
          <p:nvPr/>
        </p:nvSpPr>
        <p:spPr bwMode="auto">
          <a:xfrm>
            <a:off x="9573119" y="4397029"/>
            <a:ext cx="2555149" cy="9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kern="900" dirty="0" smtClean="0"/>
              <a:t>Patiënten</a:t>
            </a:r>
            <a:r>
              <a:rPr lang="nl-NL" sz="1600" dirty="0" smtClean="0"/>
              <a:t> vinden het fijn als de arts inbreng </a:t>
            </a:r>
            <a:r>
              <a:rPr lang="nl-NL" sz="1600" kern="900" dirty="0" smtClean="0"/>
              <a:t>vraagt. Weinig tijd en autoriteit werken tegen SB</a:t>
            </a:r>
            <a:endParaRPr lang="nl-NL" sz="1600" kern="900" dirty="0"/>
          </a:p>
        </p:txBody>
      </p:sp>
      <p:cxnSp>
        <p:nvCxnSpPr>
          <p:cNvPr id="63" name="Rechte verbindingslijn 62"/>
          <p:cNvCxnSpPr/>
          <p:nvPr/>
        </p:nvCxnSpPr>
        <p:spPr>
          <a:xfrm>
            <a:off x="4296648" y="4397029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6826071" y="4386709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>
            <a:off x="9370848" y="4397029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6" name="Graphic 6" descr="Handdruk met effen opvulling">
            <a:extLst>
              <a:ext uri="{FF2B5EF4-FFF2-40B4-BE49-F238E27FC236}">
                <a16:creationId xmlns:a16="http://schemas.microsoft.com/office/drawing/2014/main" id="{787474D7-E555-47D4-8168-AA3720BE43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661139" y="5333455"/>
            <a:ext cx="915679" cy="915679"/>
          </a:xfrm>
          <a:prstGeom prst="rect">
            <a:avLst/>
          </a:prstGeom>
        </p:spPr>
      </p:pic>
      <p:pic>
        <p:nvPicPr>
          <p:cNvPr id="68" name="Graphic 4" descr="Boeken met effen opvulling">
            <a:extLst>
              <a:ext uri="{FF2B5EF4-FFF2-40B4-BE49-F238E27FC236}">
                <a16:creationId xmlns:a16="http://schemas.microsoft.com/office/drawing/2014/main" id="{E32070A7-7BD4-4564-983B-98CDB1E6A2E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29526" y="5454482"/>
            <a:ext cx="673624" cy="673624"/>
          </a:xfrm>
          <a:prstGeom prst="rect">
            <a:avLst/>
          </a:prstGeom>
        </p:spPr>
      </p:pic>
      <p:pic>
        <p:nvPicPr>
          <p:cNvPr id="69" name="Graphic 24" descr="Klembord met vinkjes met effen opvulling">
            <a:extLst>
              <a:ext uri="{FF2B5EF4-FFF2-40B4-BE49-F238E27FC236}">
                <a16:creationId xmlns:a16="http://schemas.microsoft.com/office/drawing/2014/main" id="{F0A29689-8F75-4993-812B-78EFCD9212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763842" y="5393709"/>
            <a:ext cx="734397" cy="734397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8931" y="5333859"/>
            <a:ext cx="773187" cy="7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131841"/>
            <a:ext cx="9682571" cy="444500"/>
          </a:xfrm>
        </p:spPr>
        <p:txBody>
          <a:bodyPr/>
          <a:lstStyle/>
          <a:p>
            <a:r>
              <a:rPr lang="nl-NL" dirty="0" smtClean="0"/>
              <a:t>Samen beslissen in het ASz</a:t>
            </a:r>
            <a:endParaRPr lang="nl-NL" dirty="0"/>
          </a:p>
        </p:txBody>
      </p:sp>
      <p:sp>
        <p:nvSpPr>
          <p:cNvPr id="37" name="Tijdelijke aanduiding voor inhoud 3"/>
          <p:cNvSpPr txBox="1">
            <a:spLocks/>
          </p:cNvSpPr>
          <p:nvPr/>
        </p:nvSpPr>
        <p:spPr bwMode="auto">
          <a:xfrm>
            <a:off x="1515291" y="1087358"/>
            <a:ext cx="864761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Er worden verschillende </a:t>
            </a:r>
            <a:r>
              <a:rPr lang="nl-NL" sz="1600" b="1" u="sng" dirty="0" smtClean="0"/>
              <a:t>beperkende factoren </a:t>
            </a:r>
            <a:r>
              <a:rPr lang="nl-NL" sz="1600" b="1" dirty="0" smtClean="0"/>
              <a:t>genoemd voor samen beslissen</a:t>
            </a:r>
            <a:endParaRPr lang="nl-NL" sz="1600" b="1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97" y="2412364"/>
            <a:ext cx="768440" cy="768440"/>
          </a:xfrm>
          <a:prstGeom prst="rect">
            <a:avLst/>
          </a:prstGeom>
        </p:spPr>
      </p:pic>
      <p:pic>
        <p:nvPicPr>
          <p:cNvPr id="1030" name="Picture 6" descr="Retro-stijl Graduation Cap Pictogram Geïsoleerd Op Bruin Royalty Vrije  Cliparts, Vectoren, En Stock Illustratie. Image 24913373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20677" r="13772" b="17397"/>
          <a:stretch/>
        </p:blipFill>
        <p:spPr bwMode="auto">
          <a:xfrm>
            <a:off x="6640686" y="2498778"/>
            <a:ext cx="801514" cy="6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jdelijke aanduiding voor inhoud 3"/>
          <p:cNvSpPr txBox="1">
            <a:spLocks/>
          </p:cNvSpPr>
          <p:nvPr/>
        </p:nvSpPr>
        <p:spPr bwMode="auto">
          <a:xfrm>
            <a:off x="3166841" y="1967801"/>
            <a:ext cx="289891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Zorgverleners</a:t>
            </a:r>
            <a:r>
              <a:rPr lang="nl-NL" sz="1400" dirty="0" smtClean="0"/>
              <a:t> geven aan niet meer tijd per patiënt te kunnen besteden i.v.m. beperkte capaciteit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Patiënten</a:t>
            </a:r>
            <a:r>
              <a:rPr lang="nl-NL" sz="1400" dirty="0" smtClean="0"/>
              <a:t> stellen hun vragen minder makkelijk aan een gehaast overkomende zorgverlener</a:t>
            </a:r>
            <a:endParaRPr lang="nl-NL" sz="1400" dirty="0"/>
          </a:p>
        </p:txBody>
      </p:sp>
      <p:sp>
        <p:nvSpPr>
          <p:cNvPr id="42" name="Tijdelijke aanduiding voor inhoud 3"/>
          <p:cNvSpPr txBox="1">
            <a:spLocks/>
          </p:cNvSpPr>
          <p:nvPr/>
        </p:nvSpPr>
        <p:spPr bwMode="auto">
          <a:xfrm>
            <a:off x="1968814" y="1990846"/>
            <a:ext cx="784223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Tijd</a:t>
            </a:r>
            <a:endParaRPr lang="nl-NL" sz="1400" b="1" dirty="0"/>
          </a:p>
        </p:txBody>
      </p:sp>
      <p:sp>
        <p:nvSpPr>
          <p:cNvPr id="43" name="Tijdelijke aanduiding voor inhoud 3"/>
          <p:cNvSpPr txBox="1">
            <a:spLocks/>
          </p:cNvSpPr>
          <p:nvPr/>
        </p:nvSpPr>
        <p:spPr bwMode="auto">
          <a:xfrm>
            <a:off x="6348927" y="1976501"/>
            <a:ext cx="1588573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Vaardigheden van de patiënt</a:t>
            </a:r>
            <a:endParaRPr lang="nl-NL" sz="1400" b="1" dirty="0"/>
          </a:p>
        </p:txBody>
      </p:sp>
      <p:sp>
        <p:nvSpPr>
          <p:cNvPr id="44" name="Tijdelijke aanduiding voor inhoud 3"/>
          <p:cNvSpPr txBox="1">
            <a:spLocks/>
          </p:cNvSpPr>
          <p:nvPr/>
        </p:nvSpPr>
        <p:spPr bwMode="auto">
          <a:xfrm>
            <a:off x="8082449" y="1938594"/>
            <a:ext cx="3309403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Zorgverleners</a:t>
            </a:r>
            <a:r>
              <a:rPr lang="nl-NL" sz="1400" dirty="0" smtClean="0"/>
              <a:t> verwachten dat patiënten niet kunnen of willen meebeslissen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98% van de </a:t>
            </a:r>
            <a:r>
              <a:rPr lang="nl-NL" sz="1400" b="1" dirty="0" smtClean="0"/>
              <a:t>patiënten</a:t>
            </a:r>
            <a:r>
              <a:rPr lang="nl-NL" sz="1400" dirty="0" smtClean="0"/>
              <a:t> geeft aan dit wel te willen. Alleen bij heel eenvoudige ingrepen of bij acute zorg hoeft het niet</a:t>
            </a:r>
            <a:endParaRPr lang="nl-NL" sz="1400" dirty="0"/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1728557" y="3659929"/>
            <a:ext cx="9792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146801" y="1994688"/>
            <a:ext cx="0" cy="1404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jdelijke aanduiding voor inhoud 3"/>
          <p:cNvSpPr txBox="1">
            <a:spLocks/>
          </p:cNvSpPr>
          <p:nvPr/>
        </p:nvSpPr>
        <p:spPr bwMode="auto">
          <a:xfrm>
            <a:off x="1385716" y="4127958"/>
            <a:ext cx="1819785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Ondersteunende middelen</a:t>
            </a:r>
            <a:endParaRPr lang="nl-NL" sz="1400" b="1" dirty="0"/>
          </a:p>
        </p:txBody>
      </p:sp>
      <p:sp>
        <p:nvSpPr>
          <p:cNvPr id="47" name="Tijdelijke aanduiding voor inhoud 3"/>
          <p:cNvSpPr txBox="1">
            <a:spLocks/>
          </p:cNvSpPr>
          <p:nvPr/>
        </p:nvSpPr>
        <p:spPr bwMode="auto">
          <a:xfrm>
            <a:off x="3166840" y="4088769"/>
            <a:ext cx="297996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Vooral </a:t>
            </a:r>
            <a:r>
              <a:rPr lang="nl-NL" sz="1400" b="1" dirty="0" smtClean="0"/>
              <a:t>artsen</a:t>
            </a:r>
            <a:r>
              <a:rPr lang="nl-NL" sz="1400" dirty="0" smtClean="0"/>
              <a:t> willen patiënten graag meer bieden om hen te helpen bij het keuzeproces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Concreet : keuzehulpen, filmpjes en folders, visualisatie van risico’s. </a:t>
            </a:r>
            <a:r>
              <a:rPr lang="nl-NL" sz="1400" dirty="0"/>
              <a:t>G</a:t>
            </a:r>
            <a:r>
              <a:rPr lang="nl-NL" sz="1400" dirty="0" smtClean="0"/>
              <a:t>eïntegreerd </a:t>
            </a:r>
            <a:r>
              <a:rPr lang="nl-NL" sz="1400" b="1" dirty="0" smtClean="0"/>
              <a:t>in het zorgproces</a:t>
            </a:r>
            <a:endParaRPr lang="nl-NL" sz="1400" b="1" dirty="0"/>
          </a:p>
        </p:txBody>
      </p:sp>
      <p:cxnSp>
        <p:nvCxnSpPr>
          <p:cNvPr id="48" name="Rechte verbindingslijn 47"/>
          <p:cNvCxnSpPr/>
          <p:nvPr/>
        </p:nvCxnSpPr>
        <p:spPr>
          <a:xfrm>
            <a:off x="6146801" y="4088769"/>
            <a:ext cx="0" cy="1764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ijdelijke aanduiding voor inhoud 3"/>
          <p:cNvSpPr txBox="1">
            <a:spLocks/>
          </p:cNvSpPr>
          <p:nvPr/>
        </p:nvSpPr>
        <p:spPr bwMode="auto">
          <a:xfrm>
            <a:off x="6131550" y="4122163"/>
            <a:ext cx="1819785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Afstemming zorgprofessionals</a:t>
            </a:r>
            <a:endParaRPr lang="nl-NL" sz="1400" b="1" dirty="0"/>
          </a:p>
        </p:txBody>
      </p:sp>
      <p:sp>
        <p:nvSpPr>
          <p:cNvPr id="53" name="Tijdelijke aanduiding voor inhoud 3"/>
          <p:cNvSpPr txBox="1">
            <a:spLocks/>
          </p:cNvSpPr>
          <p:nvPr/>
        </p:nvSpPr>
        <p:spPr bwMode="auto">
          <a:xfrm>
            <a:off x="8120206" y="4083021"/>
            <a:ext cx="3309403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Binnen het ziekenhuis </a:t>
            </a:r>
            <a:r>
              <a:rPr lang="nl-NL" sz="1400" dirty="0" smtClean="0"/>
              <a:t>kunnen artsen en verpleegkundigen meer informatie uitwisselen, bijv. tijdens de visite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Ook </a:t>
            </a:r>
            <a:r>
              <a:rPr lang="nl-NL" sz="1400" b="1" dirty="0" smtClean="0"/>
              <a:t>in de keten </a:t>
            </a:r>
            <a:r>
              <a:rPr lang="nl-NL" sz="1400" dirty="0" smtClean="0"/>
              <a:t>is meer afstemming mogelijk. Men zou meer informatie vanuit de verwijzer willen kunnen inzien</a:t>
            </a:r>
          </a:p>
        </p:txBody>
      </p:sp>
      <p:pic>
        <p:nvPicPr>
          <p:cNvPr id="54" name="Afbeelding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87" y="4636079"/>
            <a:ext cx="801514" cy="801514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643" y="4632282"/>
            <a:ext cx="805311" cy="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2"/>
          <a:srcRect l="15511" t="5929" r="15225" b="12139"/>
          <a:stretch/>
        </p:blipFill>
        <p:spPr>
          <a:xfrm>
            <a:off x="6647181" y="2582830"/>
            <a:ext cx="477188" cy="609617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131841"/>
            <a:ext cx="9682571" cy="444500"/>
          </a:xfrm>
        </p:spPr>
        <p:txBody>
          <a:bodyPr/>
          <a:lstStyle/>
          <a:p>
            <a:r>
              <a:rPr lang="nl-NL" dirty="0" smtClean="0"/>
              <a:t>Samen beslissen in het ASz</a:t>
            </a:r>
            <a:endParaRPr lang="nl-NL" dirty="0"/>
          </a:p>
        </p:txBody>
      </p:sp>
      <p:sp>
        <p:nvSpPr>
          <p:cNvPr id="37" name="Tijdelijke aanduiding voor inhoud 3"/>
          <p:cNvSpPr txBox="1">
            <a:spLocks/>
          </p:cNvSpPr>
          <p:nvPr/>
        </p:nvSpPr>
        <p:spPr bwMode="auto">
          <a:xfrm>
            <a:off x="1515292" y="1063504"/>
            <a:ext cx="864761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We gaan aan de slag met </a:t>
            </a:r>
            <a:r>
              <a:rPr lang="nl-NL" sz="1600" b="1" u="sng" dirty="0" smtClean="0"/>
              <a:t>2 trajecten</a:t>
            </a:r>
            <a:endParaRPr lang="nl-NL" sz="1600" b="1" u="sng" dirty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5868505" y="2116846"/>
            <a:ext cx="0" cy="3636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1515292" y="1912769"/>
            <a:ext cx="3652980" cy="3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Samen Beslissen Campagne ASz</a:t>
            </a:r>
            <a:endParaRPr lang="nl-NL" sz="1600" dirty="0"/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6916500" y="1927238"/>
            <a:ext cx="3976786" cy="3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Strategisch beleid: de gezonde patiënt</a:t>
            </a:r>
            <a:endParaRPr lang="nl-NL" sz="1600" dirty="0"/>
          </a:p>
        </p:txBody>
      </p:sp>
      <p:sp>
        <p:nvSpPr>
          <p:cNvPr id="3" name="Bijschrift met afgeronde rechthoek 2"/>
          <p:cNvSpPr/>
          <p:nvPr/>
        </p:nvSpPr>
        <p:spPr>
          <a:xfrm>
            <a:off x="1302391" y="4122248"/>
            <a:ext cx="4193896" cy="2010630"/>
          </a:xfrm>
          <a:prstGeom prst="wedgeRoundRectCallout">
            <a:avLst>
              <a:gd name="adj1" fmla="val -63230"/>
              <a:gd name="adj2" fmla="val 7275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Wat zijn de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kenmerken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samen beslissen?</a:t>
            </a:r>
          </a:p>
          <a:p>
            <a:pPr marL="628650" lvl="1" indent="-171450" fontAlgn="base">
              <a:lnSpc>
                <a:spcPct val="130000"/>
              </a:lnSpc>
              <a:buSzPts val="1200"/>
              <a:buFont typeface="Wingdings" panose="05000000000000000000" pitchFamily="2" charset="2"/>
              <a:buChar char="Ø"/>
            </a:pP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talk, </a:t>
            </a:r>
            <a:r>
              <a:rPr lang="nl-NL" sz="10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talk en </a:t>
            </a:r>
            <a:r>
              <a:rPr lang="nl-NL" sz="10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endParaRPr lang="nl-NL" sz="10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kun je samen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beslissen in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weinig tijd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activeer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je patiënten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om zich goed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voor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bereiden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nl-NL" sz="10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ga je om met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patiënten die niet ‘willen’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samen beslissen?</a:t>
            </a: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krijg je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in korte tijd de werkelijke zorgvraag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boven tafel?</a:t>
            </a: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ga je om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met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laaggeletterde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patiënten, of die met lage gezondheidsvaardigheden?</a:t>
            </a:r>
            <a:endParaRPr lang="nl-NL" sz="10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phic 14" descr="Brainstormgroep met effen opvulling">
            <a:extLst>
              <a:ext uri="{FF2B5EF4-FFF2-40B4-BE49-F238E27FC236}">
                <a16:creationId xmlns:a16="http://schemas.microsoft.com/office/drawing/2014/main" id="{1060B010-1C0E-498C-8F25-A6F0971C1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054508" y="2498437"/>
            <a:ext cx="773050" cy="773050"/>
          </a:xfrm>
          <a:prstGeom prst="rect">
            <a:avLst/>
          </a:prstGeom>
        </p:spPr>
      </p:pic>
      <p:sp>
        <p:nvSpPr>
          <p:cNvPr id="27" name="Tijdelijke aanduiding voor inhoud 3"/>
          <p:cNvSpPr txBox="1">
            <a:spLocks/>
          </p:cNvSpPr>
          <p:nvPr/>
        </p:nvSpPr>
        <p:spPr bwMode="auto">
          <a:xfrm>
            <a:off x="1473876" y="3331036"/>
            <a:ext cx="1522107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/>
              <a:t>Bewustwording en tips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400" b="1" dirty="0"/>
          </a:p>
        </p:txBody>
      </p:sp>
      <p:sp>
        <p:nvSpPr>
          <p:cNvPr id="28" name="Tijdelijke aanduiding voor inhoud 3"/>
          <p:cNvSpPr txBox="1">
            <a:spLocks/>
          </p:cNvSpPr>
          <p:nvPr/>
        </p:nvSpPr>
        <p:spPr bwMode="auto">
          <a:xfrm>
            <a:off x="3365598" y="3331036"/>
            <a:ext cx="2150870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 smtClean="0"/>
              <a:t>Materialen, trainingen en inspiratiesessies</a:t>
            </a:r>
            <a:endParaRPr lang="nl-NL" sz="14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nl-NL" sz="1400" b="1" dirty="0"/>
          </a:p>
        </p:txBody>
      </p:sp>
      <p:grpSp>
        <p:nvGrpSpPr>
          <p:cNvPr id="6" name="Groep 5"/>
          <p:cNvGrpSpPr>
            <a:grpSpLocks noChangeAspect="1"/>
          </p:cNvGrpSpPr>
          <p:nvPr/>
        </p:nvGrpSpPr>
        <p:grpSpPr>
          <a:xfrm>
            <a:off x="1942819" y="2577477"/>
            <a:ext cx="521388" cy="614971"/>
            <a:chOff x="2883642" y="965637"/>
            <a:chExt cx="4240545" cy="5001672"/>
          </a:xfrm>
        </p:grpSpPr>
        <p:grpSp>
          <p:nvGrpSpPr>
            <p:cNvPr id="5" name="Groep 4"/>
            <p:cNvGrpSpPr>
              <a:grpSpLocks noChangeAspect="1"/>
            </p:cNvGrpSpPr>
            <p:nvPr/>
          </p:nvGrpSpPr>
          <p:grpSpPr>
            <a:xfrm>
              <a:off x="2883642" y="965637"/>
              <a:ext cx="4240545" cy="5001672"/>
              <a:chOff x="1393920" y="-643636"/>
              <a:chExt cx="5523793" cy="6515248"/>
            </a:xfrm>
          </p:grpSpPr>
          <p:pic>
            <p:nvPicPr>
              <p:cNvPr id="1026" name="Picture 2" descr="Hoofdzakelijk Troebele Wolken in Man Silhouette Mind Vector Vector  Illustratie - Illustration of bewolkt, lineair: 168605318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98" t="7744" r="13011" b="6754"/>
              <a:stretch/>
            </p:blipFill>
            <p:spPr bwMode="auto">
              <a:xfrm>
                <a:off x="1393920" y="-643636"/>
                <a:ext cx="5523793" cy="6515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al 3"/>
              <p:cNvSpPr/>
              <p:nvPr/>
            </p:nvSpPr>
            <p:spPr>
              <a:xfrm>
                <a:off x="2258170" y="131841"/>
                <a:ext cx="3888631" cy="3700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32" name="Graphic 17" descr="Tandwielen met effen opvulling">
              <a:extLst>
                <a:ext uri="{FF2B5EF4-FFF2-40B4-BE49-F238E27FC236}">
                  <a16:creationId xmlns:a16="http://schemas.microsoft.com/office/drawing/2014/main" id="{86FE7743-A60A-4E3C-98BB-4AD3A82FA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19"/>
                </a:ext>
              </a:extLst>
            </a:blip>
            <a:stretch>
              <a:fillRect/>
            </a:stretch>
          </p:blipFill>
          <p:spPr>
            <a:xfrm rot="762754">
              <a:off x="4017568" y="1584814"/>
              <a:ext cx="2442763" cy="2442763"/>
            </a:xfrm>
            <a:prstGeom prst="rect">
              <a:avLst/>
            </a:prstGeom>
          </p:spPr>
        </p:pic>
      </p:grpSp>
      <p:sp>
        <p:nvSpPr>
          <p:cNvPr id="7" name="Gelijkbenige driehoek 6"/>
          <p:cNvSpPr/>
          <p:nvPr/>
        </p:nvSpPr>
        <p:spPr>
          <a:xfrm rot="5400000">
            <a:off x="2731489" y="2980779"/>
            <a:ext cx="987620" cy="20108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ijdelijke aanduiding voor inhoud 3"/>
          <p:cNvSpPr txBox="1">
            <a:spLocks/>
          </p:cNvSpPr>
          <p:nvPr/>
        </p:nvSpPr>
        <p:spPr bwMode="auto">
          <a:xfrm>
            <a:off x="7493622" y="2626123"/>
            <a:ext cx="3836992" cy="5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b="1" dirty="0" smtClean="0"/>
              <a:t>Structurele aandacht </a:t>
            </a:r>
            <a:r>
              <a:rPr lang="nl-NL" sz="1400" dirty="0" smtClean="0"/>
              <a:t>voor</a:t>
            </a:r>
            <a:r>
              <a:rPr lang="nl-NL" sz="1400" b="1" dirty="0" smtClean="0"/>
              <a:t> </a:t>
            </a:r>
            <a:r>
              <a:rPr lang="nl-NL" sz="1400" dirty="0"/>
              <a:t>s</a:t>
            </a:r>
            <a:r>
              <a:rPr lang="nl-NL" sz="1400" dirty="0" smtClean="0"/>
              <a:t>amen beslissen </a:t>
            </a:r>
          </a:p>
          <a:p>
            <a:pPr marL="0" indent="0">
              <a:buNone/>
            </a:pPr>
            <a:r>
              <a:rPr lang="nl-NL" sz="1400" dirty="0" smtClean="0">
                <a:sym typeface="Wingdings" panose="05000000000000000000" pitchFamily="2" charset="2"/>
              </a:rPr>
              <a:t> </a:t>
            </a:r>
            <a:r>
              <a:rPr lang="nl-NL" sz="1400" dirty="0" smtClean="0"/>
              <a:t>Met een</a:t>
            </a:r>
            <a:r>
              <a:rPr lang="nl-NL" sz="1400" b="1" dirty="0" smtClean="0"/>
              <a:t> regierol </a:t>
            </a:r>
            <a:r>
              <a:rPr lang="nl-NL" sz="1400" dirty="0" smtClean="0"/>
              <a:t>voor de patiënt</a:t>
            </a:r>
            <a:endParaRPr lang="nl-NL" sz="1400" dirty="0"/>
          </a:p>
        </p:txBody>
      </p:sp>
      <p:sp>
        <p:nvSpPr>
          <p:cNvPr id="49" name="Tijdelijke aanduiding voor inhoud 3"/>
          <p:cNvSpPr txBox="1">
            <a:spLocks/>
          </p:cNvSpPr>
          <p:nvPr/>
        </p:nvSpPr>
        <p:spPr bwMode="auto">
          <a:xfrm>
            <a:off x="7493622" y="4122248"/>
            <a:ext cx="4194800" cy="180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 smtClean="0"/>
              <a:t>Met </a:t>
            </a:r>
            <a:r>
              <a:rPr lang="nl-NL" sz="1400" dirty="0"/>
              <a:t>aandacht voor de beperkende factoren! </a:t>
            </a:r>
            <a:r>
              <a:rPr lang="nl-NL" sz="1400" dirty="0" err="1" smtClean="0"/>
              <a:t>Bijv</a:t>
            </a:r>
            <a:r>
              <a:rPr lang="nl-NL" sz="1400" dirty="0"/>
              <a:t>: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/>
              <a:t>Financiële consequenties </a:t>
            </a:r>
            <a:r>
              <a:rPr lang="nl-NL" sz="1400" dirty="0" smtClean="0"/>
              <a:t>samen beslissen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Gebruik </a:t>
            </a:r>
            <a:r>
              <a:rPr lang="nl-NL" sz="1400" b="1" dirty="0" smtClean="0"/>
              <a:t>keuzehulpen en effecten </a:t>
            </a:r>
            <a:r>
              <a:rPr lang="nl-NL" sz="1400" dirty="0" smtClean="0"/>
              <a:t>op het beslisgesprek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Inzet van </a:t>
            </a:r>
            <a:r>
              <a:rPr lang="nl-NL" sz="1400" b="1" dirty="0" smtClean="0"/>
              <a:t>secundaire preventie</a:t>
            </a:r>
            <a:endParaRPr lang="nl-NL" sz="1400" b="1" dirty="0"/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Beter structureren van de </a:t>
            </a:r>
            <a:r>
              <a:rPr lang="nl-NL" sz="1400" b="1" dirty="0" smtClean="0"/>
              <a:t>dagelijkse visite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/>
              <a:t>Samenwerking </a:t>
            </a:r>
            <a:r>
              <a:rPr lang="nl-NL" sz="1400" b="1" dirty="0"/>
              <a:t>in de keten </a:t>
            </a:r>
            <a:r>
              <a:rPr lang="nl-NL" sz="1400" dirty="0" smtClean="0"/>
              <a:t>rond </a:t>
            </a:r>
            <a:r>
              <a:rPr lang="nl-NL" sz="1400" dirty="0"/>
              <a:t>kwetsbare </a:t>
            </a:r>
            <a:r>
              <a:rPr lang="nl-NL" sz="1400" dirty="0" smtClean="0"/>
              <a:t>groepen</a:t>
            </a:r>
            <a:endParaRPr lang="nl-NL" sz="1400" dirty="0"/>
          </a:p>
          <a:p>
            <a:pPr marL="144000" indent="-1440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144000" indent="-144000">
              <a:buFont typeface="Arial" panose="020B0604020202020204" pitchFamily="34" charset="0"/>
              <a:buNone/>
            </a:pPr>
            <a:endParaRPr lang="nl-NL" sz="1400" b="1" dirty="0"/>
          </a:p>
        </p:txBody>
      </p:sp>
      <p:grpSp>
        <p:nvGrpSpPr>
          <p:cNvPr id="10" name="Groep 9"/>
          <p:cNvGrpSpPr/>
          <p:nvPr/>
        </p:nvGrpSpPr>
        <p:grpSpPr>
          <a:xfrm>
            <a:off x="6455660" y="4113738"/>
            <a:ext cx="921679" cy="931176"/>
            <a:chOff x="6588264" y="4122248"/>
            <a:chExt cx="921679" cy="931176"/>
          </a:xfrm>
        </p:grpSpPr>
        <p:grpSp>
          <p:nvGrpSpPr>
            <p:cNvPr id="51" name="Groep 50"/>
            <p:cNvGrpSpPr/>
            <p:nvPr/>
          </p:nvGrpSpPr>
          <p:grpSpPr>
            <a:xfrm>
              <a:off x="6588264" y="4122248"/>
              <a:ext cx="921679" cy="931176"/>
              <a:chOff x="1035531" y="1930058"/>
              <a:chExt cx="921679" cy="931176"/>
            </a:xfrm>
          </p:grpSpPr>
          <p:sp>
            <p:nvSpPr>
              <p:cNvPr id="56" name="Afgeronde rechthoek 55"/>
              <p:cNvSpPr/>
              <p:nvPr/>
            </p:nvSpPr>
            <p:spPr>
              <a:xfrm>
                <a:off x="1035531" y="1930058"/>
                <a:ext cx="921679" cy="8634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Tijdelijke aanduiding voor inhoud 3"/>
              <p:cNvSpPr txBox="1">
                <a:spLocks/>
              </p:cNvSpPr>
              <p:nvPr/>
            </p:nvSpPr>
            <p:spPr bwMode="auto">
              <a:xfrm>
                <a:off x="1051533" y="2439716"/>
                <a:ext cx="879552" cy="421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589" indent="-228589" algn="l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-"/>
                  <a:defRPr sz="2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576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600120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298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nl-NL" sz="1400" b="1" dirty="0" smtClean="0"/>
                  <a:t>Hoe</a:t>
                </a:r>
                <a:endParaRPr lang="nl-NL" sz="1400" b="1" dirty="0"/>
              </a:p>
            </p:txBody>
          </p:sp>
        </p:grpSp>
        <p:pic>
          <p:nvPicPr>
            <p:cNvPr id="59" name="Graphic 18" descr="Gloeilamp en potlood met effen opvulling">
              <a:extLst>
                <a:ext uri="{FF2B5EF4-FFF2-40B4-BE49-F238E27FC236}">
                  <a16:creationId xmlns:a16="http://schemas.microsoft.com/office/drawing/2014/main" id="{B510D586-FF70-0D41-B794-8BB523325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6873890" y="4184760"/>
              <a:ext cx="454553" cy="454553"/>
            </a:xfrm>
            <a:prstGeom prst="rect">
              <a:avLst/>
            </a:prstGeom>
          </p:spPr>
        </p:pic>
      </p:grpSp>
      <p:cxnSp>
        <p:nvCxnSpPr>
          <p:cNvPr id="60" name="Rechte verbindingslijn 59"/>
          <p:cNvCxnSpPr/>
          <p:nvPr/>
        </p:nvCxnSpPr>
        <p:spPr>
          <a:xfrm>
            <a:off x="6249286" y="3783803"/>
            <a:ext cx="5544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angepast 1">
      <a:dk1>
        <a:srgbClr val="460078"/>
      </a:dk1>
      <a:lt1>
        <a:sysClr val="window" lastClr="FFFFFF"/>
      </a:lt1>
      <a:dk2>
        <a:srgbClr val="460078"/>
      </a:dk2>
      <a:lt2>
        <a:srgbClr val="FFFFFF"/>
      </a:lt2>
      <a:accent1>
        <a:srgbClr val="00CBDE"/>
      </a:accent1>
      <a:accent2>
        <a:srgbClr val="FF5F00"/>
      </a:accent2>
      <a:accent3>
        <a:srgbClr val="460078"/>
      </a:accent3>
      <a:accent4>
        <a:srgbClr val="00CBDE"/>
      </a:accent4>
      <a:accent5>
        <a:srgbClr val="FF5F00"/>
      </a:accent5>
      <a:accent6>
        <a:srgbClr val="460078"/>
      </a:accent6>
      <a:hlink>
        <a:srgbClr val="00CBDE"/>
      </a:hlink>
      <a:folHlink>
        <a:srgbClr val="FF5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uisstijl ASz - zonder welkom [Alleen-lezen]" id="{E1374A53-2AF5-4AF5-8061-5AD98FA6124E}" vid="{5A5FB7D4-FE3F-4E7F-8CF7-0633759CA3E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3EA8E72FC2E49B249A6242D5E4F75" ma:contentTypeVersion="18" ma:contentTypeDescription="Een nieuw document maken." ma:contentTypeScope="" ma:versionID="b98ca6eecff8fa21e59aa5cb18b2869d">
  <xsd:schema xmlns:xsd="http://www.w3.org/2001/XMLSchema" xmlns:xs="http://www.w3.org/2001/XMLSchema" xmlns:p="http://schemas.microsoft.com/office/2006/metadata/properties" xmlns:ns2="3a65966a-6c18-4f65-af41-c48461925448" xmlns:ns3="7b007533-f71a-4eab-98fb-5bcf441792ce" targetNamespace="http://schemas.microsoft.com/office/2006/metadata/properties" ma:root="true" ma:fieldsID="aeb162eedf1d527019f2cdaeec3e4700" ns2:_="" ns3:_="">
    <xsd:import namespace="3a65966a-6c18-4f65-af41-c48461925448"/>
    <xsd:import namespace="7b007533-f71a-4eab-98fb-5bcf441792ce"/>
    <xsd:element name="properties">
      <xsd:complexType>
        <xsd:sequence>
          <xsd:element name="documentManagement">
            <xsd:complexType>
              <xsd:all>
                <xsd:element ref="ns2:j153eb82ecd84a4e8df96ced445220fc" minOccurs="0"/>
                <xsd:element ref="ns2:TaxCatchAll" minOccurs="0"/>
                <xsd:element ref="ns2:TaxCatchAllLabel" minOccurs="0"/>
                <xsd:element ref="ns2:m877ea239cff4cf0842d62b6dc24f83e" minOccurs="0"/>
                <xsd:element ref="ns2:obc8916d9978491296677381ff74af07" minOccurs="0"/>
                <xsd:element ref="ns2:b2e7779ed41f47deb74c3bc0dc1493d1" minOccurs="0"/>
                <xsd:element ref="ns2:jd319f32dc2a434ea72b193802a4b3c8" minOccurs="0"/>
                <xsd:element ref="ns2:e5aa36e4c8664e929c8f7e73f2a101bf" minOccurs="0"/>
                <xsd:element ref="ns2:g1857ba0c95140b98713d0ebe3f3ad70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5966a-6c18-4f65-af41-c48461925448" elementFormDefault="qualified">
    <xsd:import namespace="http://schemas.microsoft.com/office/2006/documentManagement/types"/>
    <xsd:import namespace="http://schemas.microsoft.com/office/infopath/2007/PartnerControls"/>
    <xsd:element name="j153eb82ecd84a4e8df96ced445220fc" ma:index="8" nillable="true" ma:taxonomy="true" ma:internalName="j153eb82ecd84a4e8df96ced445220fc" ma:taxonomyFieldName="Documentsoort" ma:displayName="Documentsoort" ma:fieldId="{3153eb82-ecd8-4a4e-8df9-6ced445220fc}" ma:sspId="853940b5-3134-4203-af87-55f89102078d" ma:termSetId="bbf55d33-d213-4fd7-979f-2626e84c63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a951031-fd11-47ae-9816-01f714b19b87}" ma:internalName="TaxCatchAll" ma:showField="CatchAllData" ma:web="70f16b0d-5832-4cbb-a069-19b0139b08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a951031-fd11-47ae-9816-01f714b19b87}" ma:internalName="TaxCatchAllLabel" ma:readOnly="true" ma:showField="CatchAllDataLabel" ma:web="70f16b0d-5832-4cbb-a069-19b0139b08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77ea239cff4cf0842d62b6dc24f83e" ma:index="12" nillable="true" ma:taxonomy="true" ma:internalName="m877ea239cff4cf0842d62b6dc24f83e" ma:taxonomyFieldName="Jaartal" ma:displayName="Jaartal" ma:default="9;#2019|b9876801-576c-4dbc-b3d4-4e7b82e3b22a" ma:fieldId="{6877ea23-9cff-4cf0-842d-62b6dc24f83e}" ma:sspId="853940b5-3134-4203-af87-55f89102078d" ma:termSetId="a33e54ca-30b4-4dd3-8352-a099d6fb01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c8916d9978491296677381ff74af07" ma:index="14" nillable="true" ma:taxonomy="true" ma:internalName="obc8916d9978491296677381ff74af07" ma:taxonomyFieldName="Vertrouwelijkheid" ma:displayName="Vertrouwelijkheid" ma:default="" ma:fieldId="{8bc8916d-9978-4912-9667-7381ff74af07}" ma:sspId="853940b5-3134-4203-af87-55f89102078d" ma:termSetId="c1cad781-c9cd-4071-aee5-bee9eea15b3d" ma:anchorId="54678dd6-cbc7-4c58-b66f-7e4a4ee7b6dc" ma:open="false" ma:isKeyword="false">
      <xsd:complexType>
        <xsd:sequence>
          <xsd:element ref="pc:Terms" minOccurs="0" maxOccurs="1"/>
        </xsd:sequence>
      </xsd:complexType>
    </xsd:element>
    <xsd:element name="b2e7779ed41f47deb74c3bc0dc1493d1" ma:index="16" nillable="true" ma:taxonomy="true" ma:internalName="b2e7779ed41f47deb74c3bc0dc1493d1" ma:taxonomyFieldName="Projectnaam" ma:displayName="Projectnaam" ma:default="" ma:fieldId="{b2e7779e-d41f-47de-b74c-3bc0dc1493d1}" ma:sspId="853940b5-3134-4203-af87-55f89102078d" ma:termSetId="b39c125f-17c6-4d65-acfb-7a7f66086f61" ma:anchorId="c1da9932-92ba-4173-aad1-7637c06e86a4" ma:open="false" ma:isKeyword="false">
      <xsd:complexType>
        <xsd:sequence>
          <xsd:element ref="pc:Terms" minOccurs="0" maxOccurs="1"/>
        </xsd:sequence>
      </xsd:complexType>
    </xsd:element>
    <xsd:element name="jd319f32dc2a434ea72b193802a4b3c8" ma:index="18" nillable="true" ma:taxonomy="true" ma:internalName="jd319f32dc2a434ea72b193802a4b3c8" ma:taxonomyFieldName="Thema" ma:displayName="Thema" ma:default="" ma:fieldId="{3d319f32-dc2a-434e-a72b-193802a4b3c8}" ma:sspId="853940b5-3134-4203-af87-55f89102078d" ma:termSetId="4e340cba-8d18-410d-b1b6-ffb3ee6ae4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aa36e4c8664e929c8f7e73f2a101bf" ma:index="20" nillable="true" ma:taxonomy="true" ma:internalName="e5aa36e4c8664e929c8f7e73f2a101bf" ma:taxonomyFieldName="Lid_x002d_instelling" ma:displayName="Lid-instelling" ma:default="" ma:fieldId="{e5aa36e4-c866-4e92-9c8f-7e73f2a101bf}" ma:sspId="853940b5-3134-4203-af87-55f89102078d" ma:termSetId="0d84ddc6-32d1-4179-92ed-f26453271165" ma:anchorId="27779df9-4914-4dce-a7d1-6daf634d0acf" ma:open="false" ma:isKeyword="false">
      <xsd:complexType>
        <xsd:sequence>
          <xsd:element ref="pc:Terms" minOccurs="0" maxOccurs="1"/>
        </xsd:sequence>
      </xsd:complexType>
    </xsd:element>
    <xsd:element name="g1857ba0c95140b98713d0ebe3f3ad70" ma:index="22" nillable="true" ma:taxonomy="true" ma:internalName="g1857ba0c95140b98713d0ebe3f3ad70" ma:taxonomyFieldName="Stakeholder" ma:displayName="Stakeholder" ma:default="" ma:fieldId="{01857ba0-c951-40b9-8713-d0ebe3f3ad70}" ma:taxonomyMulti="true" ma:sspId="853940b5-3134-4203-af87-55f89102078d" ma:termSetId="6597295e-5bf9-42fc-87bd-2f04ffdee7b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07533-f71a-4eab-98fb-5bcf441792c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Afbeeldingtags" ma:readOnly="false" ma:fieldId="{5cf76f15-5ced-4ddc-b409-7134ff3c332f}" ma:taxonomyMulti="true" ma:sspId="853940b5-3134-4203-af87-55f8910207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86F09-E344-435B-8825-0519D8B2F326}"/>
</file>

<file path=customXml/itemProps2.xml><?xml version="1.0" encoding="utf-8"?>
<ds:datastoreItem xmlns:ds="http://schemas.openxmlformats.org/officeDocument/2006/customXml" ds:itemID="{D620135F-9DE2-4547-8D13-3F6423F322B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489</TotalTime>
  <Words>396</Words>
  <Application>Microsoft Office PowerPoint</Application>
  <PresentationFormat>Breedbeeld</PresentationFormat>
  <Paragraphs>50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Blank</vt:lpstr>
      <vt:lpstr>PowerPoint-presentatie</vt:lpstr>
      <vt:lpstr>PowerPoint-presentatie</vt:lpstr>
      <vt:lpstr>PowerPoint-presentatie</vt:lpstr>
    </vt:vector>
  </TitlesOfParts>
  <Company>Albert Schweitzer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Cornelissen, Floor - Zorg van Waarde</dc:creator>
  <cp:lastModifiedBy>Maurik, Marjan van - Verbeterteam</cp:lastModifiedBy>
  <cp:revision>31</cp:revision>
  <dcterms:created xsi:type="dcterms:W3CDTF">2022-03-30T05:56:35Z</dcterms:created>
  <dcterms:modified xsi:type="dcterms:W3CDTF">2022-05-19T13:47:32Z</dcterms:modified>
</cp:coreProperties>
</file>