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583" r:id="rId2"/>
    <p:sldId id="564" r:id="rId3"/>
    <p:sldId id="319" r:id="rId4"/>
    <p:sldId id="528" r:id="rId5"/>
    <p:sldId id="515" r:id="rId6"/>
    <p:sldId id="510" r:id="rId7"/>
    <p:sldId id="554" r:id="rId8"/>
    <p:sldId id="562" r:id="rId9"/>
    <p:sldId id="530" r:id="rId10"/>
    <p:sldId id="549" r:id="rId11"/>
    <p:sldId id="550" r:id="rId12"/>
    <p:sldId id="551" r:id="rId13"/>
    <p:sldId id="552" r:id="rId14"/>
    <p:sldId id="275" r:id="rId15"/>
    <p:sldId id="560" r:id="rId16"/>
    <p:sldId id="561" r:id="rId17"/>
    <p:sldId id="540" r:id="rId18"/>
    <p:sldId id="555" r:id="rId19"/>
    <p:sldId id="541" r:id="rId20"/>
    <p:sldId id="556" r:id="rId21"/>
    <p:sldId id="534" r:id="rId22"/>
    <p:sldId id="563" r:id="rId23"/>
    <p:sldId id="565" r:id="rId24"/>
    <p:sldId id="586" r:id="rId25"/>
    <p:sldId id="567" r:id="rId26"/>
    <p:sldId id="568" r:id="rId27"/>
    <p:sldId id="569" r:id="rId28"/>
    <p:sldId id="570" r:id="rId29"/>
    <p:sldId id="571" r:id="rId30"/>
    <p:sldId id="572" r:id="rId31"/>
    <p:sldId id="575" r:id="rId32"/>
    <p:sldId id="576" r:id="rId33"/>
    <p:sldId id="566" r:id="rId34"/>
    <p:sldId id="587" r:id="rId35"/>
    <p:sldId id="579" r:id="rId36"/>
    <p:sldId id="588" r:id="rId37"/>
    <p:sldId id="581" r:id="rId38"/>
    <p:sldId id="256" r:id="rId39"/>
    <p:sldId id="577" r:id="rId40"/>
    <p:sldId id="589" r:id="rId41"/>
    <p:sldId id="590" r:id="rId42"/>
    <p:sldId id="591" r:id="rId43"/>
    <p:sldId id="592" r:id="rId44"/>
    <p:sldId id="593" r:id="rId45"/>
    <p:sldId id="594" r:id="rId46"/>
    <p:sldId id="595" r:id="rId47"/>
    <p:sldId id="596" r:id="rId48"/>
    <p:sldId id="597" r:id="rId49"/>
    <p:sldId id="578" r:id="rId50"/>
    <p:sldId id="598" r:id="rId51"/>
    <p:sldId id="574" r:id="rId52"/>
    <p:sldId id="599" r:id="rId53"/>
    <p:sldId id="600" r:id="rId54"/>
    <p:sldId id="601" r:id="rId55"/>
    <p:sldId id="602" r:id="rId56"/>
    <p:sldId id="559" r:id="rId5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amen Beslissen Bijeenkomst" id="{BBF5B954-A5E2-49DC-AEE1-2231A4848EAF}">
          <p14:sldIdLst>
            <p14:sldId id="583"/>
            <p14:sldId id="564"/>
          </p14:sldIdLst>
        </p14:section>
        <p14:section name="Product 2 - basispresentatie" id="{D02C5EE9-A83C-4863-B770-F84534A1EF2E}">
          <p14:sldIdLst>
            <p14:sldId id="319"/>
            <p14:sldId id="528"/>
            <p14:sldId id="515"/>
            <p14:sldId id="510"/>
            <p14:sldId id="554"/>
            <p14:sldId id="562"/>
            <p14:sldId id="530"/>
            <p14:sldId id="549"/>
            <p14:sldId id="550"/>
            <p14:sldId id="551"/>
            <p14:sldId id="552"/>
            <p14:sldId id="275"/>
            <p14:sldId id="560"/>
            <p14:sldId id="561"/>
            <p14:sldId id="540"/>
            <p14:sldId id="555"/>
            <p14:sldId id="541"/>
            <p14:sldId id="556"/>
            <p14:sldId id="534"/>
            <p14:sldId id="563"/>
            <p14:sldId id="565"/>
          </p14:sldIdLst>
        </p14:section>
        <p14:section name="Product 3 - Ervaringen en tips van patiënten" id="{E56D60A5-B403-48E0-8F88-467D72622608}">
          <p14:sldIdLst>
            <p14:sldId id="586"/>
            <p14:sldId id="567"/>
            <p14:sldId id="568"/>
            <p14:sldId id="569"/>
            <p14:sldId id="570"/>
            <p14:sldId id="571"/>
            <p14:sldId id="572"/>
          </p14:sldIdLst>
        </p14:section>
        <p14:section name="Product 4 - Dit vind ik belangrijk!" id="{8BE107AB-3BD0-434C-A988-2A183F654CC2}">
          <p14:sldIdLst>
            <p14:sldId id="575"/>
            <p14:sldId id="576"/>
            <p14:sldId id="566"/>
            <p14:sldId id="587"/>
            <p14:sldId id="579"/>
            <p14:sldId id="588"/>
            <p14:sldId id="581"/>
          </p14:sldIdLst>
        </p14:section>
        <p14:section name="Product 5 - Stellingspel" id="{5558CE21-81F1-4B30-BBA8-40923C5B9653}">
          <p14:sldIdLst>
            <p14:sldId id="256"/>
            <p14:sldId id="577"/>
            <p14:sldId id="589"/>
            <p14:sldId id="590"/>
            <p14:sldId id="591"/>
            <p14:sldId id="592"/>
            <p14:sldId id="593"/>
            <p14:sldId id="594"/>
            <p14:sldId id="595"/>
            <p14:sldId id="596"/>
            <p14:sldId id="597"/>
            <p14:sldId id="578"/>
            <p14:sldId id="598"/>
            <p14:sldId id="574"/>
            <p14:sldId id="599"/>
            <p14:sldId id="600"/>
            <p14:sldId id="601"/>
          </p14:sldIdLst>
        </p14:section>
        <p14:section name="Afsluiting bijeenkomst" id="{824BFD63-939B-4830-B25E-D70CB4A2E8A0}">
          <p14:sldIdLst>
            <p14:sldId id="602"/>
            <p14:sldId id="55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07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F09CC-87CF-8C41-88E8-E6F9696E3DB8}" name="Cheyenne Leeraar" initials="CL" userId="S::cleeraar@qconsultzorg.nl::e162c420-1aba-4827-8d89-da878ab828b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aaike Nijbroek" initials="MN" lastIdx="2" clrIdx="6">
    <p:extLst>
      <p:ext uri="{19B8F6BF-5375-455C-9EA6-DF929625EA0E}">
        <p15:presenceInfo xmlns:p15="http://schemas.microsoft.com/office/powerpoint/2012/main" userId="S-1-5-21-2484976490-2234750983-3523790238-1213" providerId="AD"/>
      </p:ext>
    </p:extLst>
  </p:cmAuthor>
  <p:cmAuthor id="1" name="Vermunt, Maaike" initials="VM" lastIdx="10" clrIdx="0">
    <p:extLst>
      <p:ext uri="{19B8F6BF-5375-455C-9EA6-DF929625EA0E}">
        <p15:presenceInfo xmlns:p15="http://schemas.microsoft.com/office/powerpoint/2012/main" userId="S-1-5-21-2484976490-2234750983-3523790238-2837" providerId="AD"/>
      </p:ext>
    </p:extLst>
  </p:cmAuthor>
  <p:cmAuthor id="8" name="Lucienne" initials="L" lastIdx="2" clrIdx="7">
    <p:extLst>
      <p:ext uri="{19B8F6BF-5375-455C-9EA6-DF929625EA0E}">
        <p15:presenceInfo xmlns:p15="http://schemas.microsoft.com/office/powerpoint/2012/main" userId="Lucienne" providerId="None"/>
      </p:ext>
    </p:extLst>
  </p:cmAuthor>
  <p:cmAuthor id="2" name="Cheyenne Leeraar" initials="CL" lastIdx="90" clrIdx="1">
    <p:extLst>
      <p:ext uri="{19B8F6BF-5375-455C-9EA6-DF929625EA0E}">
        <p15:presenceInfo xmlns:p15="http://schemas.microsoft.com/office/powerpoint/2012/main" userId="S::cleeraar@qconsultzorg.nl::e162c420-1aba-4827-8d89-da878ab828b1" providerId="AD"/>
      </p:ext>
    </p:extLst>
  </p:cmAuthor>
  <p:cmAuthor id="3" name="Marlou van Broekhoven" initials="MvB" lastIdx="14" clrIdx="2">
    <p:extLst>
      <p:ext uri="{19B8F6BF-5375-455C-9EA6-DF929625EA0E}">
        <p15:presenceInfo xmlns:p15="http://schemas.microsoft.com/office/powerpoint/2012/main" userId="S::mbroekhoven@qconsultzorg.nl::d5f37e5d-bf36-4ec6-bec9-26a582626071" providerId="AD"/>
      </p:ext>
    </p:extLst>
  </p:cmAuthor>
  <p:cmAuthor id="4" name="Josine van der Kraan | Patiëntenfederatie" initials="JvdK|P" lastIdx="22" clrIdx="3">
    <p:extLst>
      <p:ext uri="{19B8F6BF-5375-455C-9EA6-DF929625EA0E}">
        <p15:presenceInfo xmlns:p15="http://schemas.microsoft.com/office/powerpoint/2012/main" userId="S::j.vanderkraan@patientenfederatie.nl::e71f1abc-a1b6-406b-b0bf-f2b1a8946211" providerId="AD"/>
      </p:ext>
    </p:extLst>
  </p:cmAuthor>
  <p:cmAuthor id="5" name="Evelien Janssen | Patiëntenfederatie" initials="EJ|P" lastIdx="32" clrIdx="4">
    <p:extLst>
      <p:ext uri="{19B8F6BF-5375-455C-9EA6-DF929625EA0E}">
        <p15:presenceInfo xmlns:p15="http://schemas.microsoft.com/office/powerpoint/2012/main" userId="S::E.Janssen@patientenfederatie.nl::93668628-49d5-4f87-9900-9105db137d52" providerId="AD"/>
      </p:ext>
    </p:extLst>
  </p:cmAuthor>
  <p:cmAuthor id="6" name="Linda Steffers" initials="LS" lastIdx="5" clrIdx="5">
    <p:extLst>
      <p:ext uri="{19B8F6BF-5375-455C-9EA6-DF929625EA0E}">
        <p15:presenceInfo xmlns:p15="http://schemas.microsoft.com/office/powerpoint/2012/main" userId="S-1-5-21-2484976490-2234750983-3523790238-25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9F15EE-FFFD-4095-9899-EBA372E23E22}" v="81" dt="2022-01-07T11:20:40.902"/>
    <p1510:client id="{A2BED5F3-6129-4482-BAE2-C60E79C98F2F}" v="1" dt="2022-01-07T11:35:13.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52008" autoAdjust="0"/>
  </p:normalViewPr>
  <p:slideViewPr>
    <p:cSldViewPr snapToGrid="0" showGuides="1">
      <p:cViewPr varScale="1">
        <p:scale>
          <a:sx n="58" d="100"/>
          <a:sy n="58" d="100"/>
        </p:scale>
        <p:origin x="2802" y="66"/>
      </p:cViewPr>
      <p:guideLst>
        <p:guide orient="horz" pos="2160"/>
        <p:guide pos="3840"/>
        <p:guide orient="horz" pos="107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steffers" userId="S::linda.steffers@qconsult.nl::7abe218f-d3a7-4e81-9640-49a51e4cb0f5" providerId="AD" clId="Web-{A2BED5F3-6129-4482-BAE2-C60E79C98F2F}"/>
    <pc:docChg chg="">
      <pc:chgData name="linda.steffers" userId="S::linda.steffers@qconsult.nl::7abe218f-d3a7-4e81-9640-49a51e4cb0f5" providerId="AD" clId="Web-{A2BED5F3-6129-4482-BAE2-C60E79C98F2F}" dt="2022-01-07T11:35:13.697" v="0"/>
      <pc:docMkLst>
        <pc:docMk/>
      </pc:docMkLst>
      <pc:sldChg chg="delCm">
        <pc:chgData name="linda.steffers" userId="S::linda.steffers@qconsult.nl::7abe218f-d3a7-4e81-9640-49a51e4cb0f5" providerId="AD" clId="Web-{A2BED5F3-6129-4482-BAE2-C60E79C98F2F}" dt="2022-01-07T11:35:13.697" v="0"/>
        <pc:sldMkLst>
          <pc:docMk/>
          <pc:sldMk cId="3375147736" sldId="5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850F3-A4DA-45B7-B86A-63711FE91E96}" type="datetimeFigureOut">
              <a:rPr lang="nl-NL" smtClean="0"/>
              <a:t>18-01-2022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BF6BF-95D1-42A3-A4EF-B92B4D2E535E}" type="slidenum">
              <a:rPr lang="nl-NL" smtClean="0"/>
              <a:t>‹nr.›</a:t>
            </a:fld>
            <a:endParaRPr lang="nl-NL"/>
          </a:p>
        </p:txBody>
      </p:sp>
    </p:spTree>
    <p:extLst>
      <p:ext uri="{BB962C8B-B14F-4D97-AF65-F5344CB8AC3E}">
        <p14:creationId xmlns:p14="http://schemas.microsoft.com/office/powerpoint/2010/main" val="1610802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egineengoedgesprek.nl/hallo-patient/"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youtube.com/watch?v=L7NPKvzyRtI" TargetMode="External"/><Relationship Id="rId5" Type="http://schemas.openxmlformats.org/officeDocument/2006/relationships/hyperlink" Target="https://radboudumc.bbvms.com/view/default/4152426.html" TargetMode="External"/><Relationship Id="rId4" Type="http://schemas.openxmlformats.org/officeDocument/2006/relationships/hyperlink" Target="https://begineengoedgesprek.nl/hallo-patient/samen-beslissen/#inline"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thuisarts.nl/"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thuisarts.nl/"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www.begineengoedgesprek.nl/"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Korte leeswijzer voor de presentatie:</a:t>
            </a:r>
          </a:p>
          <a:p>
            <a:pPr marL="171450" indent="-171450">
              <a:buFontTx/>
              <a:buChar char="-"/>
            </a:pPr>
            <a:r>
              <a:rPr lang="nl-NL" dirty="0"/>
              <a:t>Elke dia is voorzien van notities. Dit betreft letterlijke tekst die begeleider van de bijeenkomst kan vertellen (aan patiënten in de bijeenkomst). Uiteraard mag dit passend zijn bij taal van de organisatie / jezelf; pas dit naar eigen voorkeur aan.</a:t>
            </a:r>
          </a:p>
          <a:p>
            <a:pPr marL="171450" indent="-171450">
              <a:buFontTx/>
              <a:buChar char="-"/>
            </a:pPr>
            <a:endParaRPr lang="nl-NL" dirty="0"/>
          </a:p>
          <a:p>
            <a:pPr marL="171450" indent="-171450">
              <a:buFontTx/>
              <a:buChar char="-"/>
            </a:pPr>
            <a:endParaRPr lang="nl-NL" dirty="0"/>
          </a:p>
          <a:p>
            <a:pPr marL="171450" indent="-171450">
              <a:buFontTx/>
              <a:buChar char="-"/>
            </a:pPr>
            <a:r>
              <a:rPr lang="nl-NL" dirty="0"/>
              <a:t>In dik gedrukt staan </a:t>
            </a:r>
            <a:r>
              <a:rPr lang="nl-NL" i="1" dirty="0"/>
              <a:t>variatie</a:t>
            </a:r>
            <a:r>
              <a:rPr lang="nl-NL" i="0" dirty="0"/>
              <a:t> opties (uitbreiding van verhaal bij die vorm die je tijdens bijeenkomst kan toepassen óf vraag die je aan de groep kan stellen) of </a:t>
            </a:r>
            <a:r>
              <a:rPr lang="nl-NL" i="1" dirty="0"/>
              <a:t>personaliseer </a:t>
            </a:r>
            <a:r>
              <a:rPr lang="nl-NL" i="0" dirty="0"/>
              <a:t>opties (mogelijkheden om eigen materiaal aan dia toe te voegen)</a:t>
            </a:r>
          </a:p>
          <a:p>
            <a:pPr marL="0" indent="0">
              <a:buFontTx/>
              <a:buNone/>
            </a:pPr>
            <a:endParaRPr lang="nl-NL" i="0" dirty="0"/>
          </a:p>
          <a:p>
            <a:pPr marL="0" indent="0">
              <a:buFontTx/>
              <a:buNone/>
            </a:pPr>
            <a:r>
              <a:rPr lang="nl-NL" i="0" dirty="0"/>
              <a:t>----------</a:t>
            </a:r>
            <a:br>
              <a:rPr lang="nl-NL" i="0" dirty="0"/>
            </a:br>
            <a:r>
              <a:rPr lang="nl-NL" dirty="0"/>
              <a:t>“Tekst bij dia door begeleider” </a:t>
            </a:r>
            <a:br>
              <a:rPr lang="nl-NL" dirty="0"/>
            </a:br>
            <a:r>
              <a:rPr lang="nl-NL" i="1" dirty="0"/>
              <a:t>Welkom allemaal bij deze bijeenkomst (OF het onderdeel) over Samen Beslissen. </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1</a:t>
            </a:fld>
            <a:endParaRPr lang="nl-NL"/>
          </a:p>
        </p:txBody>
      </p:sp>
    </p:spTree>
    <p:extLst>
      <p:ext uri="{BB962C8B-B14F-4D97-AF65-F5344CB8AC3E}">
        <p14:creationId xmlns:p14="http://schemas.microsoft.com/office/powerpoint/2010/main" val="2035423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r>
              <a:rPr lang="nl-NL" i="1" dirty="0"/>
              <a:t>*Lees voorbeeld voor*. </a:t>
            </a:r>
            <a:r>
              <a:rPr lang="nl-NL" i="0" dirty="0"/>
              <a:t>Mocht je een vergelijkbare situatie hebben, kun je dit bespreken met jouw eigen wijkverpleegkundige om te kijken of er een andere tijdstip mogelijk is. Dit kan bijvoorbeeld ook als het tijdstip in de ochtend niet uitkomt. Zoals je in dit voorbeeld ziet, kan Samen Beslissen dus ook op een kleine keuze gaan. </a:t>
            </a:r>
          </a:p>
          <a:p>
            <a:endParaRPr lang="nl-NL" i="0" dirty="0"/>
          </a:p>
          <a:p>
            <a:endParaRPr lang="nl-NL" i="1" dirty="0"/>
          </a:p>
        </p:txBody>
      </p:sp>
      <p:sp>
        <p:nvSpPr>
          <p:cNvPr id="4" name="Tijdelijke aanduiding voor dianummer 3"/>
          <p:cNvSpPr>
            <a:spLocks noGrp="1"/>
          </p:cNvSpPr>
          <p:nvPr>
            <p:ph type="sldNum" sz="quarter" idx="5"/>
          </p:nvPr>
        </p:nvSpPr>
        <p:spPr/>
        <p:txBody>
          <a:bodyPr/>
          <a:lstStyle/>
          <a:p>
            <a:fld id="{17A755F9-266D-45EE-82C5-7BB9B5B2BD53}" type="slidenum">
              <a:rPr lang="nl-NL" smtClean="0"/>
              <a:t>10</a:t>
            </a:fld>
            <a:endParaRPr lang="nl-NL"/>
          </a:p>
        </p:txBody>
      </p:sp>
    </p:spTree>
    <p:extLst>
      <p:ext uri="{BB962C8B-B14F-4D97-AF65-F5344CB8AC3E}">
        <p14:creationId xmlns:p14="http://schemas.microsoft.com/office/powerpoint/2010/main" val="1123770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r>
              <a:rPr lang="nl-NL" dirty="0"/>
              <a:t>*</a:t>
            </a:r>
            <a:r>
              <a:rPr lang="nl-NL" i="1" dirty="0"/>
              <a:t>Lees voorbeeld voor.* </a:t>
            </a:r>
            <a:r>
              <a:rPr lang="nl-NL" i="0" dirty="0"/>
              <a:t>Als je eerder ziek bent geworden van een medicijn, wat je ook beter zou moeten maken, is het goed om dit te bespreken. Mogelijk is afwachten een optie of een andere behandeling. </a:t>
            </a:r>
          </a:p>
          <a:p>
            <a:endParaRPr lang="nl-NL" i="0" dirty="0"/>
          </a:p>
          <a:p>
            <a:endParaRPr lang="nl-NL" dirty="0"/>
          </a:p>
        </p:txBody>
      </p:sp>
      <p:sp>
        <p:nvSpPr>
          <p:cNvPr id="4" name="Tijdelijke aanduiding voor dianummer 3"/>
          <p:cNvSpPr>
            <a:spLocks noGrp="1"/>
          </p:cNvSpPr>
          <p:nvPr>
            <p:ph type="sldNum" sz="quarter" idx="5"/>
          </p:nvPr>
        </p:nvSpPr>
        <p:spPr/>
        <p:txBody>
          <a:bodyPr/>
          <a:lstStyle/>
          <a:p>
            <a:fld id="{17A755F9-266D-45EE-82C5-7BB9B5B2BD53}" type="slidenum">
              <a:rPr lang="nl-NL" smtClean="0"/>
              <a:t>11</a:t>
            </a:fld>
            <a:endParaRPr lang="nl-NL"/>
          </a:p>
        </p:txBody>
      </p:sp>
    </p:spTree>
    <p:extLst>
      <p:ext uri="{BB962C8B-B14F-4D97-AF65-F5344CB8AC3E}">
        <p14:creationId xmlns:p14="http://schemas.microsoft.com/office/powerpoint/2010/main" val="1071162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r>
              <a:rPr lang="nl-NL" i="1" dirty="0"/>
              <a:t>*Lees voorbeeld voor.* </a:t>
            </a:r>
            <a:r>
              <a:rPr lang="nl-NL" i="0" dirty="0"/>
              <a:t>Pijn wil je natuurlijk opgelost hebben. Maar soms komt de timing niet zo goed uit zoals in dit voorbeeld, maar bijvoorbeeld ook wanneer je partner voor werk een aantal dagen of weken niet thuis is. Dit kun je bespreken bij de zorgverlener. Samen kun je dan kijken naar een passende oplossing. </a:t>
            </a:r>
          </a:p>
          <a:p>
            <a:endParaRPr lang="nl-NL" i="1" dirty="0"/>
          </a:p>
        </p:txBody>
      </p:sp>
      <p:sp>
        <p:nvSpPr>
          <p:cNvPr id="4" name="Tijdelijke aanduiding voor dianummer 3"/>
          <p:cNvSpPr>
            <a:spLocks noGrp="1"/>
          </p:cNvSpPr>
          <p:nvPr>
            <p:ph type="sldNum" sz="quarter" idx="5"/>
          </p:nvPr>
        </p:nvSpPr>
        <p:spPr/>
        <p:txBody>
          <a:bodyPr/>
          <a:lstStyle/>
          <a:p>
            <a:fld id="{17A755F9-266D-45EE-82C5-7BB9B5B2BD53}" type="slidenum">
              <a:rPr lang="nl-NL" smtClean="0"/>
              <a:t>12</a:t>
            </a:fld>
            <a:endParaRPr lang="nl-NL"/>
          </a:p>
        </p:txBody>
      </p:sp>
    </p:spTree>
    <p:extLst>
      <p:ext uri="{BB962C8B-B14F-4D97-AF65-F5344CB8AC3E}">
        <p14:creationId xmlns:p14="http://schemas.microsoft.com/office/powerpoint/2010/main" val="1445015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r>
              <a:rPr lang="nl-NL" i="1" dirty="0"/>
              <a:t>*Lees voorbeeld voor.* </a:t>
            </a:r>
            <a:r>
              <a:rPr lang="nl-NL" i="0" dirty="0"/>
              <a:t>Hoe je met je ziekte omgaat is voor iedereen verschillend. Welke keuze je ook maakt hierin, alles is goed. Bespreek je overwegingen met je zorgverlener en kijk samen naar de beste oplossing voor jou. </a:t>
            </a:r>
          </a:p>
          <a:p>
            <a:endParaRPr lang="nl-NL" i="0" dirty="0"/>
          </a:p>
          <a:p>
            <a:endParaRPr lang="nl-NL" i="1" dirty="0"/>
          </a:p>
        </p:txBody>
      </p:sp>
      <p:sp>
        <p:nvSpPr>
          <p:cNvPr id="4" name="Tijdelijke aanduiding voor dianummer 3"/>
          <p:cNvSpPr>
            <a:spLocks noGrp="1"/>
          </p:cNvSpPr>
          <p:nvPr>
            <p:ph type="sldNum" sz="quarter" idx="5"/>
          </p:nvPr>
        </p:nvSpPr>
        <p:spPr/>
        <p:txBody>
          <a:bodyPr/>
          <a:lstStyle/>
          <a:p>
            <a:fld id="{17A755F9-266D-45EE-82C5-7BB9B5B2BD53}" type="slidenum">
              <a:rPr lang="nl-NL" smtClean="0"/>
              <a:t>13</a:t>
            </a:fld>
            <a:endParaRPr lang="nl-NL"/>
          </a:p>
        </p:txBody>
      </p:sp>
    </p:spTree>
    <p:extLst>
      <p:ext uri="{BB962C8B-B14F-4D97-AF65-F5344CB8AC3E}">
        <p14:creationId xmlns:p14="http://schemas.microsoft.com/office/powerpoint/2010/main" val="2071368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Zorgverleners leren over hoe ze samen kunnen beslissen met jou. Maar wat kun jij doen om samen met je zorgverlener te beslissen?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i="1" dirty="0"/>
              <a:t>Belangrijk!: Benoem hier even dat er ook voldoende aandacht is voor het informeren van zorgverleners over Samen Beslissen.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14</a:t>
            </a:fld>
            <a:endParaRPr lang="nl-NL"/>
          </a:p>
        </p:txBody>
      </p:sp>
    </p:spTree>
    <p:extLst>
      <p:ext uri="{BB962C8B-B14F-4D97-AF65-F5344CB8AC3E}">
        <p14:creationId xmlns:p14="http://schemas.microsoft.com/office/powerpoint/2010/main" val="3791947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Wat zijn jouw wensen en verwachting bij Samen Beslissen? </a:t>
            </a:r>
          </a:p>
          <a:p>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15</a:t>
            </a:fld>
            <a:endParaRPr lang="nl-NL"/>
          </a:p>
        </p:txBody>
      </p:sp>
    </p:spTree>
    <p:extLst>
      <p:ext uri="{BB962C8B-B14F-4D97-AF65-F5344CB8AC3E}">
        <p14:creationId xmlns:p14="http://schemas.microsoft.com/office/powerpoint/2010/main" val="3000180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Iedereen heeft andere wensen en verwachting als het gaat om Samen Beslissen. Wat jouw rol dus is als patiënt, is anders dan die je buurman of buurvrouw. Hoe bereid je je bijvoorbeeld voor op het gesprek met je zorgverlener? Doe je veel voorbereiding of maar een klein beetje?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En wat vertel je de zorgverlener? Praat je met hem of haar over wat voor jou belangrijk is en zeg je het als je iets niet begrijpt?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Wil jij de uiteindelijke beslissing maken? Doe je dit samen met de zorgverlener of wil je dat je zorgverlener de beslissing neemt maar jouw mening wel meeneemt?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En wil je naasten hierbij betrekken? Vind je het belangrijk wat je partner, ouders, kinderen of andere mensen uit jouw omgeving vinden?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Weet dat dit voor iedereen anders is. Er is geen goed of fout. </a:t>
            </a: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16</a:t>
            </a:fld>
            <a:endParaRPr lang="nl-NL"/>
          </a:p>
        </p:txBody>
      </p:sp>
    </p:spTree>
    <p:extLst>
      <p:ext uri="{BB962C8B-B14F-4D97-AF65-F5344CB8AC3E}">
        <p14:creationId xmlns:p14="http://schemas.microsoft.com/office/powerpoint/2010/main" val="3791719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r>
              <a:rPr lang="nl-NL" i="1" dirty="0"/>
              <a:t>Je kunt je goed voorbereiden op het gesprek met je zorgverlener. Ik geef jullie hiervoor een aantal tips mee!</a:t>
            </a: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17</a:t>
            </a:fld>
            <a:endParaRPr lang="nl-NL"/>
          </a:p>
        </p:txBody>
      </p:sp>
    </p:spTree>
    <p:extLst>
      <p:ext uri="{BB962C8B-B14F-4D97-AF65-F5344CB8AC3E}">
        <p14:creationId xmlns:p14="http://schemas.microsoft.com/office/powerpoint/2010/main" val="2043591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r>
              <a:rPr lang="nl-NL" i="1" dirty="0"/>
              <a:t>Voor het gesprek is het goed om de vragen die je hebt over je ziekte, klachten of behandeling op te schrijven. Bedenk wat je wilt weten en waar je vragen over hebt. Wat verandert er bijvoorbeeld in je leven bij een bepaalde behandeling? Wat gebeurt er als er niks wordt gedaan? Welke keuzes heb je hierin? </a:t>
            </a:r>
          </a:p>
          <a:p>
            <a:endParaRPr lang="nl-NL" i="1" dirty="0"/>
          </a:p>
          <a:p>
            <a:r>
              <a:rPr lang="nl-NL" i="1" dirty="0"/>
              <a:t>Zoek daarnaast informatie op betrouwbare website. Kijk bijvoorbeeld eens op thuisarts.nl. Deze website is betrouwbaar en bevat informatie die kloppend is. Houd er wel rekening mee dat niet alle informatie op internet kloppend is. *Je kunt de website van bijvoorbeeld thuisarts.nl ook even op beeld laten zien*  Een andere tip is om te kijken op de website van de patiëntenorganisatie van jouw aandoening. Hierop staat vaak ook al veel informatie. </a:t>
            </a:r>
          </a:p>
          <a:p>
            <a:endParaRPr lang="nl-NL" i="1" dirty="0"/>
          </a:p>
          <a:p>
            <a:r>
              <a:rPr lang="nl-NL" i="1" dirty="0"/>
              <a:t>Je kunt ook je eigen medische dossier inzien. Dit kan je helpen bij het bedenken van de vragen die je hebt. Let wel op! Je kunt in je dossier een uitslag zien die de zorgverlener nog niet heeft besproken met jou. Je kunt dan niet gelijk een vraag hierover stellen aan de zorgverlener. </a:t>
            </a:r>
          </a:p>
          <a:p>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Ook is het belangrijk om alvast na te denken over wat voor jou belangrijk is in je leven. Hoe belangrijk is voor jou je lichamelijke gezondheid? Wat wil je graag kunnen (blijven) doen? Wat heb je hiervoor nodig? </a:t>
            </a:r>
          </a:p>
          <a:p>
            <a:endParaRPr lang="nl-NL" i="1" dirty="0"/>
          </a:p>
          <a:p>
            <a:r>
              <a:rPr lang="nl-NL" i="1" dirty="0"/>
              <a:t>Als laatste kan het ook fijn zijn om iemand uit je familie of vriendenkring te vragen om mee te gaan naar het gesprek. Deze persoon kan meeluisteren en vragen stellen. Mocht je alles vergeten of dichtslaan tijdens het gesprek, kan deze persoon je helpen. </a:t>
            </a: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18</a:t>
            </a:fld>
            <a:endParaRPr lang="nl-NL"/>
          </a:p>
        </p:txBody>
      </p:sp>
    </p:spTree>
    <p:extLst>
      <p:ext uri="{BB962C8B-B14F-4D97-AF65-F5344CB8AC3E}">
        <p14:creationId xmlns:p14="http://schemas.microsoft.com/office/powerpoint/2010/main" val="1022237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Tijdens het gesprek met de zorgverlener zijn er ook een paar dingen waar je rekening mee kunt houden. Ik geef jullie hiervoor een aantal tips mee!</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19</a:t>
            </a:fld>
            <a:endParaRPr lang="nl-NL"/>
          </a:p>
        </p:txBody>
      </p:sp>
    </p:spTree>
    <p:extLst>
      <p:ext uri="{BB962C8B-B14F-4D97-AF65-F5344CB8AC3E}">
        <p14:creationId xmlns:p14="http://schemas.microsoft.com/office/powerpoint/2010/main" val="145440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“Tekst bij dia door begeleider” </a:t>
            </a:r>
            <a:endParaRPr lang="nl-NL" i="1" dirty="0"/>
          </a:p>
          <a:p>
            <a:pPr marL="0" indent="0">
              <a:buFontTx/>
              <a:buNone/>
            </a:pPr>
            <a:r>
              <a:rPr lang="nl-NL" i="1" dirty="0"/>
              <a:t>We gaan aan de slag met Samen Beslissen. Ik vertel wat Samen Beslissen is en waarom het belangrijk is en er is ruimte om ervaringen uit te wisselen. Misschien ben je vandaag aanwezig als patiënt, maar misschien ook wel als naaste. Ik zal jullie vaker aanspreken alsof jij diegene bent die zorg krijgt, maar ook jouw rol als naaste is heel belangrijk. Omdat jij kunt helpen bij het maken van keuzes. Het duurt [xx] minuten tot [eindtijd]. Als je vragen hebt, stel deze gerust tijdens of aan het einde van deze bijeenkomst. Jouw inbreng is vandaag heel belangrijk! Samen Beslissen gaat namelijk over jouw gezondheid. </a:t>
            </a:r>
          </a:p>
          <a:p>
            <a:pPr marL="0" indent="0">
              <a:buFontTx/>
              <a:buNone/>
            </a:pPr>
            <a:endParaRPr lang="nl-NL" i="1" dirty="0"/>
          </a:p>
          <a:p>
            <a:pPr marL="0" indent="0">
              <a:buFontTx/>
              <a:buNone/>
            </a:pPr>
            <a:r>
              <a:rPr lang="nl-NL" i="1" dirty="0"/>
              <a:t>Ik ben EIGEN NAAM, ROL IN DE ORGANISATIE en vandaag begeleid ik deze bijeenkomst over Samen Beslissen. </a:t>
            </a:r>
          </a:p>
          <a:p>
            <a:pPr marL="0" indent="0">
              <a:buFontTx/>
              <a:buNone/>
            </a:pPr>
            <a:endParaRPr lang="nl-NL" i="1" dirty="0"/>
          </a:p>
          <a:p>
            <a:pPr marL="0" indent="0">
              <a:buFontTx/>
              <a:buNone/>
            </a:pPr>
            <a:r>
              <a:rPr lang="nl-NL" i="0" dirty="0"/>
              <a:t>Bedenk of je hier ook aandacht wil besteden aan ‘spelregels’ zoals op </a:t>
            </a:r>
            <a:r>
              <a:rPr lang="nl-NL" i="0" dirty="0" err="1"/>
              <a:t>mute</a:t>
            </a:r>
            <a:r>
              <a:rPr lang="nl-NL" i="0" dirty="0"/>
              <a:t> staan bij digitale bijeenkomsten en / of hoeveel ruimte je patiënten geeft voor hun eigen verhaal.</a:t>
            </a:r>
          </a:p>
          <a:p>
            <a:pPr marL="0" indent="0">
              <a:buFontTx/>
              <a:buNone/>
            </a:pPr>
            <a:r>
              <a:rPr lang="nl-NL" b="1" dirty="0"/>
              <a:t>Variatie optie: kennismaken met deelnemers</a:t>
            </a:r>
            <a:endParaRPr lang="nl-NL" b="0" dirty="0"/>
          </a:p>
          <a:p>
            <a:pPr marL="171450" indent="-171450">
              <a:buFontTx/>
              <a:buChar char="-"/>
            </a:pPr>
            <a:r>
              <a:rPr lang="nl-NL" b="0" dirty="0"/>
              <a:t>Voorstelrondje (kan digitaal en fysiek): iedereen noemt zijn haar naam </a:t>
            </a:r>
          </a:p>
          <a:p>
            <a:pPr marL="171450" indent="-171450">
              <a:buFontTx/>
              <a:buChar char="-"/>
            </a:pPr>
            <a:r>
              <a:rPr lang="nl-NL" b="0" i="1" dirty="0"/>
              <a:t>Variant (uitbreiden, bijv. bij langere bijeenkomst):</a:t>
            </a:r>
            <a:r>
              <a:rPr lang="nl-NL" b="0" dirty="0"/>
              <a:t> vraag de patiënten in het voorstelrondje ook antwoord te geven op een vraag wanneer zij zich voorstellen, bijvoorbeeld: met welke reden ben jij vandaag bij de bijeenkomst?, of: wat verwacht je vandaag van de bijeenkomst?</a:t>
            </a:r>
          </a:p>
          <a:p>
            <a:endParaRPr lang="nl-NL" dirty="0"/>
          </a:p>
          <a:p>
            <a:r>
              <a:rPr lang="nl-NL" b="1" dirty="0"/>
              <a:t>Variatie optie: wanneer er een ander product (3, 4, of 5) volgt:</a:t>
            </a:r>
          </a:p>
          <a:p>
            <a:r>
              <a:rPr lang="nl-NL" dirty="0"/>
              <a:t>We beginnen met een korte presentatie waarin we/ik jullie informatie geven over dit onderwerp. Na de presentatie gaan we verder met Samen Beslissen door:</a:t>
            </a:r>
          </a:p>
          <a:p>
            <a:pPr marL="171450" indent="-171450">
              <a:buFontTx/>
              <a:buChar char="-"/>
            </a:pPr>
            <a:r>
              <a:rPr lang="nl-NL" dirty="0"/>
              <a:t>Het bekijken en bespreken van films met patiënten die hun verhaal delen over Samen Beslissen</a:t>
            </a:r>
          </a:p>
          <a:p>
            <a:pPr marL="0" indent="0">
              <a:buFontTx/>
              <a:buNone/>
            </a:pPr>
            <a:r>
              <a:rPr lang="nl-NL" dirty="0"/>
              <a:t>EN/OF:</a:t>
            </a:r>
          </a:p>
          <a:p>
            <a:pPr marL="171450" indent="-171450">
              <a:buFontTx/>
              <a:buChar char="-"/>
            </a:pPr>
            <a:r>
              <a:rPr lang="nl-NL" dirty="0"/>
              <a:t>Te ontdekken wat jij als patiënt nu echt belangrijk vindt</a:t>
            </a:r>
          </a:p>
          <a:p>
            <a:pPr marL="0" indent="0">
              <a:buFontTx/>
              <a:buNone/>
            </a:pPr>
            <a:r>
              <a:rPr lang="nl-NL" dirty="0"/>
              <a:t>EN/OF:</a:t>
            </a:r>
          </a:p>
          <a:p>
            <a:pPr marL="171450" indent="-171450">
              <a:buFontTx/>
              <a:buChar char="-"/>
            </a:pPr>
            <a:r>
              <a:rPr lang="nl-NL" dirty="0"/>
              <a:t>Met een stellingspel aan de slag te gaan. </a:t>
            </a:r>
          </a:p>
          <a:p>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2</a:t>
            </a:fld>
            <a:endParaRPr lang="nl-NL"/>
          </a:p>
        </p:txBody>
      </p:sp>
    </p:spTree>
    <p:extLst>
      <p:ext uri="{BB962C8B-B14F-4D97-AF65-F5344CB8AC3E}">
        <p14:creationId xmlns:p14="http://schemas.microsoft.com/office/powerpoint/2010/main" val="3273666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r>
              <a:rPr lang="nl-NL" i="1" dirty="0"/>
              <a:t>Het is belangrijk dat je vertelt wat je belangrijk vindt. Hierdoor kan de zorgverlener de zorg aanpassen op jouw wensen. </a:t>
            </a:r>
          </a:p>
          <a:p>
            <a:endParaRPr lang="nl-NL" i="1" dirty="0"/>
          </a:p>
          <a:p>
            <a:r>
              <a:rPr lang="nl-NL" i="1" dirty="0"/>
              <a:t>Ook is het belangrijk dat je alle vragen die je hebt voorbereid, stelt aan de zorgverlener. Vraag bijvoorbeeld: </a:t>
            </a:r>
          </a:p>
          <a:p>
            <a:pPr marL="171450" indent="-171450">
              <a:buFontTx/>
              <a:buChar char="-"/>
            </a:pPr>
            <a:r>
              <a:rPr lang="nl-NL" i="1" dirty="0"/>
              <a:t>Dit voel ik, wat is het?</a:t>
            </a:r>
          </a:p>
          <a:p>
            <a:pPr marL="171450" indent="-171450">
              <a:buFontTx/>
              <a:buChar char="-"/>
            </a:pPr>
            <a:r>
              <a:rPr lang="nl-NL" i="1" dirty="0"/>
              <a:t>Wat kunnen we er allemaal aan doen?</a:t>
            </a:r>
          </a:p>
          <a:p>
            <a:pPr marL="171450" indent="-171450">
              <a:buFontTx/>
              <a:buChar char="-"/>
            </a:pPr>
            <a:r>
              <a:rPr lang="nl-NL" i="1" dirty="0"/>
              <a:t>Wat betekent dit voor mij nu en later?</a:t>
            </a:r>
          </a:p>
          <a:p>
            <a:pPr marL="0" indent="0">
              <a:buFontTx/>
              <a:buNone/>
            </a:pPr>
            <a:r>
              <a:rPr lang="nl-NL" i="1" dirty="0"/>
              <a:t>Maar ook als de zorgverlener dingen zegt die je niet begrijpt, mag je dit gewoon zeggen. </a:t>
            </a:r>
          </a:p>
          <a:p>
            <a:pPr marL="0" indent="0">
              <a:buFontTx/>
              <a:buNone/>
            </a:pPr>
            <a:endParaRPr lang="nl-NL" i="1" dirty="0"/>
          </a:p>
          <a:p>
            <a:pPr marL="0" indent="0">
              <a:buFontTx/>
              <a:buNone/>
            </a:pPr>
            <a:r>
              <a:rPr lang="nl-NL" i="1" dirty="0"/>
              <a:t>Neem ook altijd de tijd om na te denken over je beslissing. Je hoeft niet direct een keuze te maken. Zeg het ook tegen je zorgverlener als je wat meer tijd nodig hebt. </a:t>
            </a:r>
          </a:p>
          <a:p>
            <a:pPr marL="0" indent="0">
              <a:buFontTx/>
              <a:buNone/>
            </a:pPr>
            <a:endParaRPr lang="nl-NL" i="1" dirty="0"/>
          </a:p>
          <a:p>
            <a:pPr marL="0" indent="0">
              <a:buFontTx/>
              <a:buNone/>
            </a:pPr>
            <a:r>
              <a:rPr lang="nl-NL" i="1" dirty="0"/>
              <a:t>Als laatste is het goed om alle informatie te bespreken met je familie of zorgverleners om alles op een rijtje te zetten.</a:t>
            </a:r>
          </a:p>
          <a:p>
            <a:pPr marL="0" indent="0">
              <a:buFontTx/>
              <a:buNone/>
            </a:pPr>
            <a:endParaRPr lang="nl-NL" i="1" dirty="0"/>
          </a:p>
          <a:p>
            <a:pPr marL="0" indent="0">
              <a:buFontTx/>
              <a:buNone/>
            </a:pPr>
            <a:r>
              <a:rPr lang="nl-NL" b="1" i="1" dirty="0"/>
              <a:t>Optioneel: vraagtips aanbieden</a:t>
            </a:r>
          </a:p>
          <a:p>
            <a:pPr marL="0" indent="0">
              <a:buFontTx/>
              <a:buNone/>
            </a:pPr>
            <a:r>
              <a:rPr lang="nl-NL" b="0" i="0" dirty="0"/>
              <a:t>In de gesprekskaarten van NFK staat een aantal goede vragen die alle patiënten kunnen stellen (kopjes: ‘mijn lichaam’; ‘mijn gevoel over mijn ziekte’ en ‘mijn leven’). De gesprekskaart is voor palliatieve patiënten ontwikkeld, maar kan een ieder helpen in gesprek met de zorgverlener. Eventueel kan je hier voorafgaand aan de bijeenkomst wat inspiratie uit halen. </a:t>
            </a:r>
            <a:r>
              <a:rPr lang="nl-NL" b="0" i="0" u="sng" dirty="0"/>
              <a:t>https://nfk.nl/media/1/200922-Gesprekskaart-A4.pdf </a:t>
            </a: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20</a:t>
            </a:fld>
            <a:endParaRPr lang="nl-NL"/>
          </a:p>
        </p:txBody>
      </p:sp>
    </p:spTree>
    <p:extLst>
      <p:ext uri="{BB962C8B-B14F-4D97-AF65-F5344CB8AC3E}">
        <p14:creationId xmlns:p14="http://schemas.microsoft.com/office/powerpoint/2010/main" val="177534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pPr marL="0" indent="0">
              <a:buNone/>
            </a:pPr>
            <a:r>
              <a:rPr lang="nl-NL" i="1" dirty="0"/>
              <a:t>Als laatste geef ik jullie graag hulpmiddelen mee om je te helpen bij Samen Beslissen. Een besluit nemen is namelijk niet altijd makkelijk. Daarom zijn er hulpmiddelen ontwikkeld. Deze helpen jou om:</a:t>
            </a:r>
          </a:p>
          <a:p>
            <a:pPr marL="0" indent="0">
              <a:buNone/>
            </a:pPr>
            <a:endParaRPr lang="nl-NL" i="1" dirty="0"/>
          </a:p>
          <a:p>
            <a:pPr marL="171450" indent="-171450">
              <a:buFontTx/>
              <a:buChar char="-"/>
            </a:pPr>
            <a:r>
              <a:rPr lang="nl-NL" i="1" dirty="0"/>
              <a:t>Vragen te stellen</a:t>
            </a:r>
          </a:p>
          <a:p>
            <a:pPr marL="171450" indent="-171450">
              <a:buFontTx/>
              <a:buChar char="-"/>
            </a:pPr>
            <a:r>
              <a:rPr lang="nl-NL" i="1" dirty="0"/>
              <a:t>Te kijken wat jouw wensen zijn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i="1" dirty="0"/>
              <a:t>Meer te weten over je ziekte, behandeling of medicijn</a:t>
            </a:r>
          </a:p>
          <a:p>
            <a:pPr marL="0" indent="0">
              <a:buFontTx/>
              <a:buNone/>
            </a:pPr>
            <a:endParaRPr lang="nl-NL" dirty="0"/>
          </a:p>
          <a:p>
            <a:pPr marL="171450" indent="-171450">
              <a:buFontTx/>
              <a:buChar char="-"/>
            </a:pPr>
            <a:endParaRPr lang="nl-NL" dirty="0"/>
          </a:p>
          <a:p>
            <a:pPr marL="0" indent="0">
              <a:buFontTx/>
              <a:buNone/>
            </a:pPr>
            <a:r>
              <a:rPr lang="nl-NL" b="1" dirty="0"/>
              <a:t>Personaliseer tip: eigen instrumenten</a:t>
            </a:r>
          </a:p>
          <a:p>
            <a:pPr marL="0" indent="0">
              <a:buFontTx/>
              <a:buNone/>
            </a:pPr>
            <a:r>
              <a:rPr lang="nl-NL" b="0" dirty="0"/>
              <a:t>Mochten er in jouw organisatie instrumenten zijn ontwikkeld, kun je deze in de volgende slides ook toevoegen of noemen aan de patiënten. </a:t>
            </a:r>
            <a:endParaRPr lang="nl-NL" b="1" dirty="0"/>
          </a:p>
          <a:p>
            <a:endParaRPr lang="nl-NL" i="1"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21</a:t>
            </a:fld>
            <a:endParaRPr lang="nl-NL"/>
          </a:p>
        </p:txBody>
      </p:sp>
    </p:spTree>
    <p:extLst>
      <p:ext uri="{BB962C8B-B14F-4D97-AF65-F5344CB8AC3E}">
        <p14:creationId xmlns:p14="http://schemas.microsoft.com/office/powerpoint/2010/main" val="3053699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r>
              <a:rPr lang="nl-NL" i="1" dirty="0"/>
              <a:t>Ter voorbereiding van het gesprek met je zorgverlener kun je de drie goede vragen opschrijven. Wat zijn mijn mogelijkheden? Wat zijn de voordelen en nadelen van die mogelijkheden? En wat betekent dat in mijn situatie? </a:t>
            </a:r>
          </a:p>
          <a:p>
            <a:endParaRPr lang="nl-NL" i="1" dirty="0"/>
          </a:p>
          <a:p>
            <a:r>
              <a:rPr lang="nl-NL" i="1" dirty="0"/>
              <a:t>Ook kun je een kijkje nemen op de website ‘Begin een goed gesprek’. Op deze website lees je hoe je samen beslist over de beste zorg en waarom dat nodig is. Deze website is ook voor zorgverleners. Zij kunnen op deze website ook veel informatie vinden over hoe ze samen met jou kunnen beslissen over jouw behandeling. </a:t>
            </a:r>
          </a:p>
          <a:p>
            <a:endParaRPr lang="nl-NL" i="1" dirty="0"/>
          </a:p>
          <a:p>
            <a:r>
              <a:rPr lang="nl-NL" i="1" dirty="0"/>
              <a:t>Om te bepalen wat voor jou belangrijk is, kun je gebruik maken van de website ‘wat er toe doet’. Na het beantwoorden van vier vragen weet je beter wat voor jou belangrijk is in je leven. Dat helpt als je praat met je zorgverlener en mensen om je heen. </a:t>
            </a:r>
          </a:p>
          <a:p>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Variatie optie: vraag aan de patiënten ervaring met hulpmiddelen</a:t>
            </a:r>
            <a:endParaRPr lang="nl-NL" dirty="0"/>
          </a:p>
          <a:p>
            <a:r>
              <a:rPr lang="nl-NL" dirty="0"/>
              <a:t>Optioneel kun je de patiënten tijdens de bijeenkomst vragen of zij bekend zijn met de hulpmiddelen: waar heeft hij/zij weleens een keuze mee gemaakt? Hoe was de ervaring met het hulpmiddel? Wat heeft hij/zij daaruit geleerd? Welke tips heeft hij/zij?</a:t>
            </a:r>
            <a:endParaRPr lang="nl-NL" i="1" dirty="0"/>
          </a:p>
          <a:p>
            <a:endParaRPr lang="nl-NL" i="1" dirty="0"/>
          </a:p>
          <a:p>
            <a:pPr marL="0" indent="0">
              <a:buFontTx/>
              <a:buNone/>
            </a:pPr>
            <a:r>
              <a:rPr lang="nl-NL" b="1" dirty="0"/>
              <a:t>Personaliseer tip: eigen instrumenten</a:t>
            </a:r>
          </a:p>
          <a:p>
            <a:pPr marL="0" indent="0">
              <a:buFontTx/>
              <a:buNone/>
            </a:pPr>
            <a:r>
              <a:rPr lang="nl-NL" b="0" dirty="0"/>
              <a:t>Mochten er in jouw organisatie instrumenten zijn ontwikkeld, kun je hiervoor een slide toevoegen of deze laten zien aan de patiënten. Ook kun je hierbij kiezen om andere hulpmiddelen toe te voegen vanuit het inspiratieoverzicht in het draaiboek. Denk bijvoorbeeld aan folders, websites, keuzehulpen, praatkaarten, etc. </a:t>
            </a:r>
          </a:p>
          <a:p>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22</a:t>
            </a:fld>
            <a:endParaRPr lang="nl-NL"/>
          </a:p>
        </p:txBody>
      </p:sp>
    </p:spTree>
    <p:extLst>
      <p:ext uri="{BB962C8B-B14F-4D97-AF65-F5344CB8AC3E}">
        <p14:creationId xmlns:p14="http://schemas.microsoft.com/office/powerpoint/2010/main" val="2719991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We zijn aan het einde gekomen van deze basispresentatie. Zijn er nog vragen over dit onderdeel? </a:t>
            </a:r>
          </a:p>
          <a:p>
            <a:pPr>
              <a:defRPr/>
            </a:pPr>
            <a:endParaRPr lang="nl-NL" i="1" dirty="0">
              <a:cs typeface="Calibri" panose="020F0502020204030204"/>
            </a:endParaRPr>
          </a:p>
          <a:p>
            <a:pPr>
              <a:defRPr/>
            </a:pPr>
            <a:r>
              <a:rPr lang="nl-NL" b="1" dirty="0"/>
              <a:t>Einde presentatie product 2</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23</a:t>
            </a:fld>
            <a:endParaRPr lang="nl-NL"/>
          </a:p>
        </p:txBody>
      </p:sp>
    </p:spTree>
    <p:extLst>
      <p:ext uri="{BB962C8B-B14F-4D97-AF65-F5344CB8AC3E}">
        <p14:creationId xmlns:p14="http://schemas.microsoft.com/office/powerpoint/2010/main" val="1258007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b="1" dirty="0"/>
              <a:t>Start presentatie product 3</a:t>
            </a:r>
            <a:endParaRPr lang="en-US" dirty="0"/>
          </a:p>
          <a:p>
            <a:pPr>
              <a:defRPr/>
            </a:pPr>
            <a:endParaRPr lang="nl-NL" b="1" dirty="0"/>
          </a:p>
          <a:p>
            <a:pPr>
              <a:defRPr/>
            </a:pPr>
            <a:r>
              <a:rPr lang="nl-NL" sz="1600" b="1" i="0" dirty="0"/>
              <a:t>!Belangrijk!</a:t>
            </a:r>
            <a:r>
              <a:rPr lang="nl-NL" sz="1600" b="1" dirty="0"/>
              <a:t> </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i="0" dirty="0"/>
              <a:t>Controleer het beeld en geluid van de film(s) voordat je start.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600" b="0" i="0" dirty="0"/>
              <a:t>Tekst voor de begeleider (let op gebruik enkelvoud/meervoud afhankelijk van of je een of meerdere films toont):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latin typeface="+mn-lt"/>
                <a:ea typeface="+mn-ea"/>
                <a:cs typeface="+mn-cs"/>
              </a:rPr>
              <a:t>"We gaan kijken naar films waarin patiënten ervaringen en tips delen voor Samen Beslissen met de zorgverlener. Zij vertellen bijvoorbeeld hoe ze aan informatie over hun ziekte en behandeling komen. Ook vertellen ze hoe ze samen met hun zorgverlener een beslissing kunnen maken over de behandeling. Na het kijken van de films gaan we samen praten over wat je herkenbaar vindt in de films, wat niet, en welke tip jou kan helpen."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b="0" i="1"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24</a:t>
            </a:fld>
            <a:endParaRPr lang="nl-NL"/>
          </a:p>
        </p:txBody>
      </p:sp>
    </p:spTree>
    <p:extLst>
      <p:ext uri="{BB962C8B-B14F-4D97-AF65-F5344CB8AC3E}">
        <p14:creationId xmlns:p14="http://schemas.microsoft.com/office/powerpoint/2010/main" val="2042514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een tussen dia. Toon de film(s).</a:t>
            </a: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25</a:t>
            </a:fld>
            <a:endParaRPr lang="nl-NL"/>
          </a:p>
        </p:txBody>
      </p:sp>
    </p:spTree>
    <p:extLst>
      <p:ext uri="{BB962C8B-B14F-4D97-AF65-F5344CB8AC3E}">
        <p14:creationId xmlns:p14="http://schemas.microsoft.com/office/powerpoint/2010/main" val="898954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Fysieke bijeenkomst</a:t>
            </a:r>
          </a:p>
          <a:p>
            <a:r>
              <a:rPr lang="nl-NL" b="0" dirty="0"/>
              <a:t>Verdeel de groep in groepjes van twee of drie mensen en laat ze samen in gesprek gaan over de vragen. </a:t>
            </a:r>
          </a:p>
          <a:p>
            <a:endParaRPr lang="nl-NL" b="0" dirty="0"/>
          </a:p>
          <a:p>
            <a:r>
              <a:rPr lang="nl-NL" b="1" dirty="0"/>
              <a:t>Digitale bijeenkomst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Bespreek de vragen door middel van de popcorn-methode (zie beschrijving van de werkvorm voor uitleg). </a:t>
            </a:r>
          </a:p>
          <a:p>
            <a:endParaRPr lang="nl-NL" b="0"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26</a:t>
            </a:fld>
            <a:endParaRPr lang="nl-NL"/>
          </a:p>
        </p:txBody>
      </p:sp>
    </p:spTree>
    <p:extLst>
      <p:ext uri="{BB962C8B-B14F-4D97-AF65-F5344CB8AC3E}">
        <p14:creationId xmlns:p14="http://schemas.microsoft.com/office/powerpoint/2010/main" val="3438897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Fysieke bijeenkomst</a:t>
            </a:r>
          </a:p>
          <a:p>
            <a:r>
              <a:rPr lang="nl-NL" b="0" dirty="0"/>
              <a:t>Verdeel de groep in groepjes van twee of drie mensen en laat ze samen in gesprek gaan over de vragen. </a:t>
            </a:r>
          </a:p>
          <a:p>
            <a:endParaRPr lang="nl-NL" b="0" dirty="0"/>
          </a:p>
          <a:p>
            <a:r>
              <a:rPr lang="nl-NL" b="1" dirty="0"/>
              <a:t>Digitale bijeenkomst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Bespreek de vragen door middel van de popcorn-methode (zie beschrijving van de werkvorm voor uitleg). </a:t>
            </a: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27</a:t>
            </a:fld>
            <a:endParaRPr lang="nl-NL"/>
          </a:p>
        </p:txBody>
      </p:sp>
    </p:spTree>
    <p:extLst>
      <p:ext uri="{BB962C8B-B14F-4D97-AF65-F5344CB8AC3E}">
        <p14:creationId xmlns:p14="http://schemas.microsoft.com/office/powerpoint/2010/main" val="3982915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Waarschijnlijk lukt het niet om alle films te tonen in de bijeenkomst, daarom staan op deze en de volgende dia alle tips van de zes patiënten uit de films bij elkaar. Bespreek de tips indien er genoeg tijd over is in de bijeenkomst. Je kan alle tips laten zien, of een selectie maken van de tips die het meest geschikt zijn voor jouw doelgroep (en de anderen verwijderen). </a:t>
            </a:r>
          </a:p>
          <a:p>
            <a:endParaRPr lang="nl-NL" b="0" dirty="0"/>
          </a:p>
          <a:p>
            <a:r>
              <a:rPr lang="nl-NL" b="0" dirty="0"/>
              <a:t>Klik door in de presentatie, zodat de tips </a:t>
            </a:r>
            <a:r>
              <a:rPr lang="nl-NL" sz="1200" kern="1200" dirty="0">
                <a:solidFill>
                  <a:schemeClr val="tx1"/>
                </a:solidFill>
                <a:latin typeface="+mn-lt"/>
                <a:ea typeface="+mn-ea"/>
                <a:cs typeface="+mn-cs"/>
              </a:rPr>
              <a:t>één voor één </a:t>
            </a:r>
            <a:r>
              <a:rPr lang="nl-NL" b="0" dirty="0"/>
              <a:t>in beeld komen. Lees een tip voor wanneer deze in beeld komt. </a:t>
            </a:r>
          </a:p>
          <a:p>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28</a:t>
            </a:fld>
            <a:endParaRPr lang="nl-NL"/>
          </a:p>
        </p:txBody>
      </p:sp>
    </p:spTree>
    <p:extLst>
      <p:ext uri="{BB962C8B-B14F-4D97-AF65-F5344CB8AC3E}">
        <p14:creationId xmlns:p14="http://schemas.microsoft.com/office/powerpoint/2010/main" val="2528378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Klik door in de presentatie, zodat de tips </a:t>
            </a:r>
            <a:r>
              <a:rPr lang="nl-NL" sz="1200" kern="1200" dirty="0">
                <a:solidFill>
                  <a:schemeClr val="tx1"/>
                </a:solidFill>
                <a:latin typeface="+mn-lt"/>
                <a:ea typeface="+mn-ea"/>
                <a:cs typeface="+mn-cs"/>
              </a:rPr>
              <a:t>één voor één</a:t>
            </a:r>
            <a:r>
              <a:rPr lang="nl-NL" b="0" dirty="0"/>
              <a:t> in beeld komen. Lees een tip voor wanneer deze in beeld komt. </a:t>
            </a:r>
          </a:p>
          <a:p>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29</a:t>
            </a:fld>
            <a:endParaRPr lang="nl-NL"/>
          </a:p>
        </p:txBody>
      </p:sp>
    </p:spTree>
    <p:extLst>
      <p:ext uri="{BB962C8B-B14F-4D97-AF65-F5344CB8AC3E}">
        <p14:creationId xmlns:p14="http://schemas.microsoft.com/office/powerpoint/2010/main" val="1400079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Start product 2 - presentatie</a:t>
            </a:r>
          </a:p>
          <a:p>
            <a:endParaRPr lang="nl-NL" b="1" dirty="0"/>
          </a:p>
          <a:p>
            <a:endParaRPr lang="nl-NL" dirty="0"/>
          </a:p>
          <a:p>
            <a:r>
              <a:rPr lang="nl-NL" dirty="0"/>
              <a:t>“Tekst bij dia door begeleider” </a:t>
            </a:r>
          </a:p>
          <a:p>
            <a:r>
              <a:rPr lang="nl-NL" i="1" dirty="0"/>
              <a:t>In de bijeenkomst vertel ik wat Samen Beslissen is. Ik vertel ook waarom het belangrijk is, voor jou en voor jouw arts of verpleegkundige en wat jou kan helpen om Samen te Beslissen. </a:t>
            </a:r>
          </a:p>
          <a:p>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Personaliseer optie: eigen aanvullingen voor het programma</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 Voeg eventueel aanvullingen uit jouw eigen organisatie toe aan het programma (bijvoorbeeld informatie over ziektebeeld, mededelingen vanuit de organisatie voor patiënten, extra informatie over Samen Beslissen, activiteiten voor patiënten, informatie voor naasten). Let op: zorg dat je hier voldoende tijd voor neemt in het totale programma van de bijeenkomst.</a:t>
            </a:r>
          </a:p>
          <a:p>
            <a:endParaRPr lang="nl-NL" i="1"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3</a:t>
            </a:fld>
            <a:endParaRPr lang="nl-NL"/>
          </a:p>
        </p:txBody>
      </p:sp>
    </p:spTree>
    <p:extLst>
      <p:ext uri="{BB962C8B-B14F-4D97-AF65-F5344CB8AC3E}">
        <p14:creationId xmlns:p14="http://schemas.microsoft.com/office/powerpoint/2010/main" val="2031488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b="1" dirty="0"/>
              <a:t>Afsluiting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Bespreek aan de hand van de popcorn-methode (zie beschrijving werkvorm product 3 voor uitleg) de volgende vragen:</a:t>
            </a:r>
          </a:p>
          <a:p>
            <a:r>
              <a:rPr lang="nl-NL" sz="1200" kern="1200" dirty="0">
                <a:solidFill>
                  <a:schemeClr val="tx1"/>
                </a:solidFill>
                <a:latin typeface="+mn-lt"/>
                <a:ea typeface="+mn-ea"/>
                <a:cs typeface="+mn-cs"/>
              </a:rPr>
              <a:t>- Hoe vonden jullie het om dit samen te bespreken?</a:t>
            </a:r>
          </a:p>
          <a:p>
            <a:r>
              <a:rPr lang="nl-NL" sz="1200" kern="1200" dirty="0">
                <a:solidFill>
                  <a:schemeClr val="tx1"/>
                </a:solidFill>
                <a:latin typeface="+mn-lt"/>
                <a:ea typeface="+mn-ea"/>
                <a:cs typeface="+mn-cs"/>
              </a:rPr>
              <a:t>- Heb je nog een tip voor de hele groep?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dirty="0"/>
          </a:p>
          <a:p>
            <a:r>
              <a:rPr lang="nl-NL" b="1" dirty="0"/>
              <a:t>Einde presentatie product 3</a:t>
            </a:r>
            <a:endParaRPr lang="en-US" dirty="0"/>
          </a:p>
          <a:p>
            <a:endParaRPr lang="nl-NL" dirty="0"/>
          </a:p>
          <a:p>
            <a:endParaRPr lang="nl-NL" b="1" dirty="0">
              <a:cs typeface="Calibri" panose="020F0502020204030204"/>
            </a:endParaRP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30</a:t>
            </a:fld>
            <a:endParaRPr lang="nl-NL"/>
          </a:p>
        </p:txBody>
      </p:sp>
    </p:spTree>
    <p:extLst>
      <p:ext uri="{BB962C8B-B14F-4D97-AF65-F5344CB8AC3E}">
        <p14:creationId xmlns:p14="http://schemas.microsoft.com/office/powerpoint/2010/main" val="2235891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b="1" dirty="0"/>
              <a:t>Start presentatie product 4</a:t>
            </a:r>
            <a:endParaRPr lang="nl-NL" dirty="0"/>
          </a:p>
          <a:p>
            <a:pPr>
              <a:defRPr/>
            </a:pPr>
            <a:endParaRPr lang="nl-NL" sz="1800" dirty="0">
              <a:latin typeface="Calibri"/>
              <a:ea typeface="Calibri" panose="020F0502020204030204" pitchFamily="34" charset="0"/>
              <a:cs typeface="Calibri"/>
            </a:endParaRPr>
          </a:p>
          <a:p>
            <a:pPr marL="0" marR="0" lvl="0" indent="0" algn="l" defTabSz="914400">
              <a:lnSpc>
                <a:spcPct val="100000"/>
              </a:lnSpc>
              <a:spcBef>
                <a:spcPts val="0"/>
              </a:spcBef>
              <a:spcAft>
                <a:spcPts val="0"/>
              </a:spcAft>
              <a:buClrTx/>
              <a:buSzTx/>
              <a:buFontTx/>
              <a:buNone/>
              <a:tabLst/>
              <a:defRPr/>
            </a:pPr>
            <a:r>
              <a:rPr lang="nl-NL" sz="1800" i="0" dirty="0">
                <a:effectLst/>
                <a:latin typeface="Calibri"/>
                <a:ea typeface="Calibri" panose="020F0502020204030204" pitchFamily="34" charset="0"/>
                <a:cs typeface="Calibri"/>
              </a:rPr>
              <a:t>Tekst voor begeleider:</a:t>
            </a:r>
            <a:endParaRPr lang="nl-NL" dirty="0">
              <a:latin typeface="Calibri"/>
              <a:cs typeface="Calibri"/>
            </a:endParaRPr>
          </a:p>
          <a:p>
            <a:pPr>
              <a:defRPr/>
            </a:pPr>
            <a:r>
              <a:rPr lang="nl-NL" sz="1800" i="1" dirty="0">
                <a:effectLst/>
                <a:latin typeface="Calibri"/>
                <a:ea typeface="Calibri" panose="020F0502020204030204" pitchFamily="34" charset="0"/>
                <a:cs typeface="Calibri"/>
              </a:rPr>
              <a:t>“We gaan nadenken over wat er voor jou belangrijk is in je leven. En dat is heel persoonlijk en voor iedereen anders. Als je weet wat voor jou belangrijk is, dan helpt dat bij het kiezen voor de zorg die het beste bij jou past samen met je zorgverlener.</a:t>
            </a:r>
            <a:r>
              <a:rPr lang="nl-NL" sz="1800" i="1" dirty="0">
                <a:latin typeface="Calibri"/>
                <a:ea typeface="Calibri" panose="020F0502020204030204" pitchFamily="34" charset="0"/>
                <a:cs typeface="Calibri"/>
              </a:rPr>
              <a:t> </a:t>
            </a:r>
            <a:endParaRPr lang="nl-NL" b="1" i="1" dirty="0"/>
          </a:p>
          <a:p>
            <a:pPr marL="0" indent="0">
              <a:buFontTx/>
              <a:buNone/>
            </a:pPr>
            <a:endParaRPr lang="nl-NL" b="1" i="0" dirty="0"/>
          </a:p>
          <a:p>
            <a:pPr marL="0" indent="0">
              <a:buFontTx/>
              <a:buNone/>
            </a:pPr>
            <a:r>
              <a:rPr lang="nl-NL" sz="1600" b="1" i="0" dirty="0"/>
              <a:t>**Belangrijk indien korte tijdsduur!**</a:t>
            </a:r>
          </a:p>
          <a:p>
            <a:pPr marL="0" indent="0">
              <a:buFontTx/>
              <a:buNone/>
            </a:pPr>
            <a:r>
              <a:rPr lang="nl-NL" sz="1600" b="0" i="0" dirty="0"/>
              <a:t>Indien er een korte tijdsduur beschikbaar is, moet je zelf de PowerPoint aanpassen op basis van de variant zoals deze beschreven is in het document ‘NAAM DOCUMENT WERKVORMEN’. </a:t>
            </a: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31</a:t>
            </a:fld>
            <a:endParaRPr lang="nl-NL"/>
          </a:p>
        </p:txBody>
      </p:sp>
    </p:spTree>
    <p:extLst>
      <p:ext uri="{BB962C8B-B14F-4D97-AF65-F5344CB8AC3E}">
        <p14:creationId xmlns:p14="http://schemas.microsoft.com/office/powerpoint/2010/main" val="1851291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0" dirty="0"/>
              <a:t>Tekst voor begeleider: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dirty="0">
                <a:effectLst/>
                <a:latin typeface="Calibri" panose="020F0502020204030204" pitchFamily="34" charset="0"/>
                <a:ea typeface="Calibri" panose="020F0502020204030204" pitchFamily="34" charset="0"/>
                <a:cs typeface="Calibri" panose="020F0502020204030204" pitchFamily="34" charset="0"/>
              </a:rPr>
              <a:t>Fysieke bijeenkomst</a:t>
            </a:r>
            <a:endParaRPr lang="nl-NL" sz="1200" b="1" i="1"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effectLst/>
                <a:latin typeface="Calibri" panose="020F0502020204030204" pitchFamily="34" charset="0"/>
                <a:ea typeface="Calibri" panose="020F0502020204030204" pitchFamily="34" charset="0"/>
                <a:cs typeface="Calibri" panose="020F0502020204030204" pitchFamily="34" charset="0"/>
              </a:rPr>
              <a:t>“</a:t>
            </a:r>
            <a:r>
              <a:rPr lang="nl-NL" i="1" dirty="0"/>
              <a:t>Eerder liet ik jullie al deze dia zien. We gaan nu dieper in op jullie voorkeuren en wat er voor jullie belangrijk is. </a:t>
            </a:r>
            <a:r>
              <a:rPr lang="nl-NL" sz="1200" i="1" dirty="0">
                <a:effectLst/>
                <a:latin typeface="Calibri" panose="020F0502020204030204" pitchFamily="34" charset="0"/>
                <a:ea typeface="Calibri" panose="020F0502020204030204" pitchFamily="34" charset="0"/>
                <a:cs typeface="Calibri" panose="020F0502020204030204" pitchFamily="34" charset="0"/>
              </a:rPr>
              <a:t>We lopen vier vragen af en gaan met post-its en flipovers aan de slag, zodat je beter zicht krijgt op datgene dat voor jou belangrijk is en ook ziet dat dit anders kan zijn voor een ander. Daarom is het juist van belang deze onderwerpen bespreekbaar te maken met je zorgverlener. Elk antwoord is goed. Is dit voor iedereen duidelijk?”</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Tx/>
              <a:buNone/>
            </a:pPr>
            <a:endParaRPr lang="nl-NL" dirty="0"/>
          </a:p>
          <a:p>
            <a:pPr marL="0" indent="0">
              <a:buFontTx/>
              <a:buNone/>
            </a:pPr>
            <a:r>
              <a:rPr lang="nl-NL" dirty="0"/>
              <a:t>OF</a:t>
            </a:r>
          </a:p>
          <a:p>
            <a:pPr marL="0" indent="0">
              <a:buFontTx/>
              <a:buNone/>
            </a:pPr>
            <a:endParaRPr lang="nl-NL" dirty="0"/>
          </a:p>
          <a:p>
            <a:pPr marL="0" indent="0">
              <a:buFontTx/>
              <a:buNone/>
            </a:pPr>
            <a:r>
              <a:rPr lang="nl-NL" b="1" dirty="0"/>
              <a:t>Digitale bijeenkomst</a:t>
            </a:r>
          </a:p>
          <a:p>
            <a:pPr marL="0" indent="0">
              <a:buFontTx/>
              <a:buNone/>
            </a:pPr>
            <a:r>
              <a:rPr lang="nl-NL" i="1" dirty="0"/>
              <a:t>“Eerder liet ik jullie al deze dia zien. We gaan nu dieper in op jullie voorkeuren en wat er voor jullie belangrijk is. We gaan met vier vragen aan de slag, zodat je beter zicht krijgt op datgene dat voor jou belangrijk is en ook ziet dat dit anders kan zijn voor een ander. Daarom is het juist van belang deze onderwerpen bespreekbaar te maken met je zorgverlener. Elk antwoord is goed. Is dit voor iedereen duidelijk?”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32</a:t>
            </a:fld>
            <a:endParaRPr lang="nl-NL"/>
          </a:p>
        </p:txBody>
      </p:sp>
    </p:spTree>
    <p:extLst>
      <p:ext uri="{BB962C8B-B14F-4D97-AF65-F5344CB8AC3E}">
        <p14:creationId xmlns:p14="http://schemas.microsoft.com/office/powerpoint/2010/main" val="32024790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Begeleider leest de vraag voor en toont de 9 onderwerpen. De begeleider geeft de patiënten de tijd om na te denken over de vraag en laat de patiënten nu maximaal 3 onderwerpen kiezen en deze op te schrijven. Ieder onderwerp wordt op een aparte post-it/briefje geschreven.</a:t>
            </a: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33</a:t>
            </a:fld>
            <a:endParaRPr lang="nl-NL"/>
          </a:p>
        </p:txBody>
      </p:sp>
    </p:spTree>
    <p:extLst>
      <p:ext uri="{BB962C8B-B14F-4D97-AF65-F5344CB8AC3E}">
        <p14:creationId xmlns:p14="http://schemas.microsoft.com/office/powerpoint/2010/main" val="898954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Begeleider leest de vraag voor en toont de 9 onderwerpen. De begeleider geeft de patiënten de tijd om na te denken over de vraag en laat de patiënten nu één onderwerp kiezen uit de 3 antwoorden van vraag 1. Patiënten moeten dus kiezen voor het onderwerp wat zij op dit moment in hun leven het meest belangrijk vinden. De andere 2 onderwerpen worden even weggelegd.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Fysieke bijeenkomst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begeleider vraagt de patiënten bij de flipover te gaan staan van hun onderwerp naar keuze. Deel de groepjes bij de flipover op in drietallen (afhankelijk van de groepsgrootte kan dit ook twee- of viertallen zijn). Er staan bijvoorbeeld 3 patiënten bij het onderwerp ‘familie’, zij vormen samen een groepje. Als er patiënten alleen bij een flip staan, maak dan gecombineerde groepjes van diverse flipovers.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0" dirty="0"/>
              <a:t>Afhankelijk </a:t>
            </a:r>
            <a:r>
              <a:rPr lang="nl-NL" dirty="0"/>
              <a:t>van de groep kan worden gekozen om juist bij elkaar te blijven rondom hetzelfde onderwerp of wat meer te mixen op de diverse onderwerpen om elkaar juist te inspireren. Voordeel van hetzelfde onderwerp is “dezelfde dingen belangrijk vinden in het leven, goed met elkaar kunnen meedenken en inspireren voor een antwoord op vraag 3” terwijl het voordeel van verschillende onderwerpen kan zijn “inspireren en elkaar juist de andere kant te laten inzien, eyeopeners geven buiten je eigen blikveld” </a:t>
            </a:r>
            <a:endParaRPr lang="nl-NL" b="0" dirty="0"/>
          </a:p>
          <a:p>
            <a:endParaRPr lang="nl-NL" dirty="0"/>
          </a:p>
          <a:p>
            <a:r>
              <a:rPr lang="nl-NL" b="1" dirty="0"/>
              <a:t>Digitale bijeenkomst</a:t>
            </a:r>
          </a:p>
          <a:p>
            <a:r>
              <a:rPr lang="nl-NL" b="0" dirty="0"/>
              <a:t>Ga door naar vraag 3</a:t>
            </a:r>
          </a:p>
          <a:p>
            <a:endParaRPr lang="nl-NL" b="0"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34</a:t>
            </a:fld>
            <a:endParaRPr lang="nl-NL"/>
          </a:p>
        </p:txBody>
      </p:sp>
    </p:spTree>
    <p:extLst>
      <p:ext uri="{BB962C8B-B14F-4D97-AF65-F5344CB8AC3E}">
        <p14:creationId xmlns:p14="http://schemas.microsoft.com/office/powerpoint/2010/main" val="24148761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Fysieke bijeenkomst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Om de beurt vertelt een patiënt waarom dit onderwerp voor hem/haar NU belangrijk is in het leven en wat hij/zij wil kunnen doen (vraag 3). De andere patiënten bieden een luisterend oor en waar zij ideeën of tips hebben voor de patiënt kunnen deze worden gegeven. Het eigen antwoord op vraag 3 en de tips die de patiënten eventueel hebben ontvangen, schrijven zij op een eigen post-it voor zichzelf. </a:t>
            </a:r>
          </a:p>
          <a:p>
            <a:r>
              <a:rPr lang="nl-NL" dirty="0"/>
              <a:t>De begeleider geeft aan dat de patiënten weer mogen gaan zitten op hun plek.</a:t>
            </a:r>
          </a:p>
          <a:p>
            <a:endParaRPr lang="nl-NL" dirty="0"/>
          </a:p>
          <a:p>
            <a:r>
              <a:rPr lang="nl-NL" b="1" dirty="0"/>
              <a:t>Digitale bijeenkomst</a:t>
            </a:r>
          </a:p>
          <a:p>
            <a:r>
              <a:rPr lang="nl-NL" dirty="0"/>
              <a:t>De begeleider toont vraag 3 ‘Wat wil ik kunnen doen?’ op het (gedeelde) scherm en vraagt iedereen hier 2 minuten voor zichzelf over na te denken en het antwoord, wanneer iemand dit willen delen, in de chat op te schrijven. Op basis van de input uit de chat vraagt de begeleider 3 of 4 patiënten naar de achtergrond van het verhaal, waarom vinden zij dit belangrijk en waar loopt iemand tegen aan. De andere patiënten bieden een luisterend oor, en waar zij ideeën of tips hebben voor de patiënt kunnen deze worden gegeven. Patiënten schrijven hun eigen antwoord en de eventuele tips die zij hebben gehoord voor zichzelf op.</a:t>
            </a:r>
          </a:p>
          <a:p>
            <a:endParaRPr lang="nl-NL" b="1" dirty="0"/>
          </a:p>
          <a:p>
            <a:r>
              <a:rPr lang="nl-NL" b="1" dirty="0"/>
              <a:t>Variant: grote groepen, beperkte ruimte, lichamelijke beperkingen van patiënt(en)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Iedere patiënt vormt een twee- of drietal met de persoon (personen) naast zich. Om de beurt vertelt een patiënt waarom dit onderwerp belangrijk is voor hem/haar en beantwoordt vervolgens vraag 3. De andere patiënten bieden een luisterend oor en waar zij ideeën of tips hebben voor de patiënt kunnen deze worden gegeven. Het eigen antwoord op vraag 3 en de tips die de patiënten eventueel hebben ontvangen, schrijven zij op een eigen post-it voor zichzelf. </a:t>
            </a:r>
          </a:p>
          <a:p>
            <a:endParaRPr lang="nl-NL" b="1"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35</a:t>
            </a:fld>
            <a:endParaRPr lang="nl-NL"/>
          </a:p>
        </p:txBody>
      </p:sp>
    </p:spTree>
    <p:extLst>
      <p:ext uri="{BB962C8B-B14F-4D97-AF65-F5344CB8AC3E}">
        <p14:creationId xmlns:p14="http://schemas.microsoft.com/office/powerpoint/2010/main" val="213142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begeleider stelt vraag 4 ‘Wat heb ik nodig om dit te kunnen doen?’ en toont op het scherm de vraag inclusief de 10 opties. De begeleider geeft de patiënten de tijd om na te denken over de vraag en laat de patiënten nu maximaal 2 opties opschrijven.</a:t>
            </a: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36</a:t>
            </a:fld>
            <a:endParaRPr lang="nl-NL"/>
          </a:p>
        </p:txBody>
      </p:sp>
    </p:spTree>
    <p:extLst>
      <p:ext uri="{BB962C8B-B14F-4D97-AF65-F5344CB8AC3E}">
        <p14:creationId xmlns:p14="http://schemas.microsoft.com/office/powerpoint/2010/main" val="19631485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afsluiting werkt het beste via de zogenoemde popcorn-methode. Dit betekent dat iedereen die zich ertoe geroepen voelt een antwoord mag geven als iemand daar op dat moment zin in heeft (geen verplichting). De rest luistert actief en neutraal. Als het niet direct iemand antwoord geeft helpt het om nog iets langer stil te zijn, er komt echt iemand vanzelf met een antwoord op de vraag. Kies afhankelijk van de tijd en de reacties voor een of meerdere van de onderstaande vragen;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Hoe vonden jullie het om dit gezamenlijk te bespreken?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Ben je tot nieuwe inzichten gekomen?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Wat ga je hiermee doen (tip aan de begeleider: waaraan gedacht kan worden is bijvoorbeeld: ga je dit bespreken met je familie, met je zorgverlener en welke elementen wil je dan graag benoemen? Indien hier veel vraag naar is verwijs naar onderdelen uit hoofdstuk 4 van het draaiboek (product 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Geef of stuur alle patiënten een invulformulier met daarop de 4 vragen en laat ze hun antwoorden van de afzonderlijke post-its op het formulier opschrijven.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Voor de begeleider: het formulier wordt pas na het beantwoorden van alle vragen uitgedeeld of verstuurd, zodat men niet afgeleid raakt door de volgende vragen op het formulier. Zo heeft men steeds de volle aandacht voor de vraag die op dat moment behandeld wordt.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Geef de tip dat wanneer de patiënten de antwoorden met hun zorgverleners willen bespreken, ze het formulier als geheugensteuntje mee kunnen nemen.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Wijs ook op de website Wat er toe doet waar ze het altijd opnieuw kunnen invullen.</a:t>
            </a:r>
            <a:endParaRPr lang="nl-NL" b="1" dirty="0"/>
          </a:p>
          <a:p>
            <a:endParaRPr lang="nl-NL" dirty="0"/>
          </a:p>
          <a:p>
            <a:r>
              <a:rPr lang="nl-NL" b="1" dirty="0"/>
              <a:t>Einde presentatie product 4</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37</a:t>
            </a:fld>
            <a:endParaRPr lang="nl-NL"/>
          </a:p>
        </p:txBody>
      </p:sp>
    </p:spTree>
    <p:extLst>
      <p:ext uri="{BB962C8B-B14F-4D97-AF65-F5344CB8AC3E}">
        <p14:creationId xmlns:p14="http://schemas.microsoft.com/office/powerpoint/2010/main" val="12353031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Start presentatie product 5</a:t>
            </a:r>
          </a:p>
          <a:p>
            <a:pPr marL="0" indent="0">
              <a:buFontTx/>
              <a:buNone/>
            </a:pPr>
            <a:endParaRPr lang="nl-NL" b="1" dirty="0"/>
          </a:p>
          <a:p>
            <a:pPr marL="0" indent="0">
              <a:buFontTx/>
              <a:buNone/>
            </a:pPr>
            <a:r>
              <a:rPr lang="nl-NL" b="1" dirty="0"/>
              <a:t>Personaliseer tips: </a:t>
            </a:r>
          </a:p>
          <a:p>
            <a:pPr marL="0" indent="0">
              <a:buFontTx/>
              <a:buNone/>
            </a:pPr>
            <a:r>
              <a:rPr lang="nl-NL" dirty="0"/>
              <a:t>• Varieer zelf met de stellingen en selecteer afhankelijk van de doelgroep van je bijeenkomst (bijvoorbeeld behandelvormen: operatie, medicatie). Een stelling werkt het beste als iemand zich in het vraagstuk kan herkennen! </a:t>
            </a:r>
          </a:p>
          <a:p>
            <a:pPr marL="0" indent="0">
              <a:buFontTx/>
              <a:buNone/>
            </a:pPr>
            <a:r>
              <a:rPr lang="nl-NL" dirty="0"/>
              <a:t>• Wanneer er naasten bij de bijeenkomsten zijn, geef dit dan expliciet aandacht in het bespreken van de stellingen (bijvoorbeeld door in de toelichting ook de naaste te noemen en niet alleen de patiënt). Stellingen die met symbool zijn aangemerkt, zijn met name geschikt voor bijeenkomsten waar óók naasten aansluiten.</a:t>
            </a:r>
          </a:p>
          <a:p>
            <a:pPr marL="0" indent="0">
              <a:buFontTx/>
              <a:buNone/>
            </a:pPr>
            <a:r>
              <a:rPr lang="nl-NL" sz="1800" dirty="0"/>
              <a:t>• </a:t>
            </a:r>
            <a:r>
              <a:rPr lang="nl-NL" sz="1800" dirty="0">
                <a:solidFill>
                  <a:srgbClr val="000000"/>
                </a:solidFill>
                <a:latin typeface="Segoe UI" panose="020B0502040204020203" pitchFamily="34" charset="0"/>
              </a:rPr>
              <a:t>Stellingen kunnen als vorm lastig zijn voor mensen met lage gezondheidsvaardigheden. Kijk dus goed naar de doelgroep voor je bijeenkomst en bepaal of deze vorm aansluit.</a:t>
            </a:r>
          </a:p>
          <a:p>
            <a:pPr marL="0" indent="0">
              <a:buFontTx/>
              <a:buNone/>
            </a:pPr>
            <a:endParaRPr lang="nl-NL" sz="1800" dirty="0">
              <a:solidFill>
                <a:srgbClr val="000000"/>
              </a:solidFill>
              <a:latin typeface="Segoe UI" panose="020B0502040204020203" pitchFamily="34" charset="0"/>
            </a:endParaRPr>
          </a:p>
          <a:p>
            <a:pPr marL="0" indent="0">
              <a:buFontTx/>
              <a:buNone/>
            </a:pPr>
            <a:endParaRPr lang="nl-NL" sz="1800" dirty="0">
              <a:solidFill>
                <a:srgbClr val="000000"/>
              </a:solidFill>
              <a:latin typeface="Segoe UI" panose="020B0502040204020203" pitchFamily="34" charset="0"/>
            </a:endParaRPr>
          </a:p>
          <a:p>
            <a:pPr marL="0" indent="0">
              <a:buFontTx/>
              <a:buNone/>
            </a:pPr>
            <a:endParaRPr lang="nl-NL" sz="1800" dirty="0">
              <a:solidFill>
                <a:srgbClr val="000000"/>
              </a:solidFill>
              <a:latin typeface="Segoe UI" panose="020B0502040204020203" pitchFamily="34" charset="0"/>
            </a:endParaRPr>
          </a:p>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38</a:t>
            </a:fld>
            <a:endParaRPr lang="nl-NL"/>
          </a:p>
        </p:txBody>
      </p:sp>
    </p:spTree>
    <p:extLst>
      <p:ext uri="{BB962C8B-B14F-4D97-AF65-F5344CB8AC3E}">
        <p14:creationId xmlns:p14="http://schemas.microsoft.com/office/powerpoint/2010/main" val="18512918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Fysieke bijeenkomst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voor de begeleider:</a:t>
            </a:r>
          </a:p>
          <a:p>
            <a:pPr algn="l"/>
            <a:r>
              <a:rPr lang="nl-NL" sz="1800" b="0" i="1" u="none" strike="noStrike" baseline="0" dirty="0">
                <a:latin typeface="Graphik-Bold"/>
              </a:rPr>
              <a:t>“Het doel van het stellingspel is om met elkaar in gesprek te gaan over Samen Beslissen. Een stelling is een uitspraak waar je het mee eens of oneens kan zijn. Een stelling hoeft niet te kloppen. Het gaat erom wat jij van de stelling vindt. Alle antwoorden zijn goed. Jullie krijgen telkens een korte introductie van de stelling. Denk voor jezelf na of je het eens of oneens bent met de stelling. Ik zal sommige van jullie vragen om kort te vertellen waarom je het eens of oneens bent met de stelling. Daarna gaan we verder met de volgende stelling. Is dit duidelijk voor iedereen?”</a:t>
            </a:r>
          </a:p>
          <a:p>
            <a:pPr algn="l"/>
            <a:endParaRPr lang="nl-NL" b="0" i="1" dirty="0"/>
          </a:p>
          <a:p>
            <a:r>
              <a:rPr lang="nl-NL" b="0" i="0" u="sng" dirty="0"/>
              <a:t>Variant 1</a:t>
            </a:r>
            <a:r>
              <a:rPr lang="nl-NL" i="0" u="sng" dirty="0"/>
              <a:t>: indien ruimte van fysieke bijeenkomst hoofdvorm niet mogelijk maakt </a:t>
            </a:r>
          </a:p>
          <a:p>
            <a:r>
              <a:rPr lang="nl-NL" sz="1800" dirty="0">
                <a:solidFill>
                  <a:srgbClr val="000000"/>
                </a:solidFill>
                <a:latin typeface="Segoe UI" panose="020B0502040204020203" pitchFamily="34" charset="0"/>
              </a:rPr>
              <a:t>Werk als alternatief in duo's. Laat patiënten op hun plaats zitten en maak bij de start van het stellingspel duo's. Lees de introductie en stelling voor en vraag patiënten in duo's met elkaar in gesprek te gaan (3 minuten). Vraag een paar duo's naar hun mening over de stelling. Geef een samenvatting van wat besproken is en lees de toelichting bij de stelling voor.</a:t>
            </a:r>
          </a:p>
          <a:p>
            <a:r>
              <a:rPr lang="nl-NL" u="sng" dirty="0"/>
              <a:t>Variant 2: indien lichamelijke beperkingen van patiënt(en) fysieke bijeenkomst hoofdvorm niet mogelijk maakt </a:t>
            </a:r>
          </a:p>
          <a:p>
            <a:r>
              <a:rPr lang="nl-NL" sz="1800" dirty="0">
                <a:solidFill>
                  <a:srgbClr val="000000"/>
                </a:solidFill>
                <a:latin typeface="Segoe UI" panose="020B0502040204020203" pitchFamily="34" charset="0"/>
              </a:rPr>
              <a:t>Werk als alternatief met opsteken van duimen. Laat patiënten op hun plaats zitten. Lees de introductie en stelling voor en vraag patiënten met één duim omhoog of omlaag aan te geven of zij het (on)eens zijn met de stelling (zie ook 'stappenplan digitale bijeenkomst') Geef een samenvatting van wat besproken is en lees de toelichting bij de stelling voor."</a:t>
            </a:r>
            <a:endParaRPr lang="nl-NL" sz="1800" dirty="0">
              <a:solidFill>
                <a:prstClr val="black"/>
              </a:solidFill>
              <a:latin typeface="Segoe UI" panose="020B0502040204020203" pitchFamily="34" charset="0"/>
            </a:endParaRPr>
          </a:p>
          <a:p>
            <a:endParaRPr lang="nl-NL" i="1" dirty="0"/>
          </a:p>
          <a:p>
            <a:r>
              <a:rPr lang="nl-NL" i="0" dirty="0"/>
              <a:t>OF</a:t>
            </a:r>
          </a:p>
          <a:p>
            <a:endParaRPr lang="nl-NL" i="1" dirty="0"/>
          </a:p>
          <a:p>
            <a:r>
              <a:rPr lang="nl-NL" b="1" i="0" dirty="0"/>
              <a:t>Digitale bijeenkomst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voor de begeleider:</a:t>
            </a:r>
          </a:p>
          <a:p>
            <a:pPr algn="l"/>
            <a:r>
              <a:rPr lang="nl-NL" sz="1800" b="0" i="1" u="none" strike="noStrike" baseline="0" dirty="0">
                <a:latin typeface="Graphik-Bold"/>
              </a:rPr>
              <a:t>“Het doel van het stellingspel is om met elkaar in gesprek te gaan over Samen Beslissen. Een stelling is een uitspraak waar je het mee eens of oneens kan zijn. Een stelling hoeft niet te kloppen. Het gaat erom wat jij van de stelling vindt. Alle antwoorden zijn goed. Jullie krijgen telkens een korte introductie van de stelling. Denk voor jezelf na of je het eens of oneens bent met de stelling. Ik zal sommige van jullie vragen om kort te vertellen waarom je het eens of oneens bent met de stelling. Daarna gaan we verder met de volgende stelling. Is dit duidelijk voor iedereen?”</a:t>
            </a:r>
            <a:endParaRPr lang="nl-NL" b="0" i="1"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39</a:t>
            </a:fld>
            <a:endParaRPr lang="nl-NL"/>
          </a:p>
        </p:txBody>
      </p:sp>
    </p:spTree>
    <p:extLst>
      <p:ext uri="{BB962C8B-B14F-4D97-AF65-F5344CB8AC3E}">
        <p14:creationId xmlns:p14="http://schemas.microsoft.com/office/powerpoint/2010/main" val="1581871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p>
          <a:p>
            <a:r>
              <a:rPr lang="nl-NL" i="1" dirty="0"/>
              <a:t>Ik ga kort vertellen wat Samen Beslissen is. </a:t>
            </a: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4</a:t>
            </a:fld>
            <a:endParaRPr lang="nl-NL"/>
          </a:p>
        </p:txBody>
      </p:sp>
    </p:spTree>
    <p:extLst>
      <p:ext uri="{BB962C8B-B14F-4D97-AF65-F5344CB8AC3E}">
        <p14:creationId xmlns:p14="http://schemas.microsoft.com/office/powerpoint/2010/main" val="40196644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Introductie: </a:t>
            </a:r>
            <a:r>
              <a:rPr lang="nl-NL" sz="1800" dirty="0">
                <a:effectLst/>
                <a:latin typeface="Calibri" panose="020F0502020204030204" pitchFamily="34" charset="0"/>
                <a:ea typeface="Calibri" panose="020F0502020204030204" pitchFamily="34" charset="0"/>
                <a:cs typeface="Calibri" panose="020F0502020204030204" pitchFamily="34" charset="0"/>
              </a:rPr>
              <a:t>Je hebt van de zorgverlener medicijnen gekregen. Je bent hierdoor vaak duizelig. Je weet niet of deze medicijnen goed zijn voor jou.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Stelling</a:t>
            </a:r>
            <a:r>
              <a:rPr lang="nl-NL" sz="1800" dirty="0">
                <a:effectLst/>
                <a:latin typeface="Calibri" panose="020F0502020204030204" pitchFamily="34" charset="0"/>
                <a:ea typeface="Calibri" panose="020F0502020204030204" pitchFamily="34" charset="0"/>
                <a:cs typeface="Calibri" panose="020F0502020204030204" pitchFamily="34" charset="0"/>
              </a:rPr>
              <a:t>: Als je twijfelt over jouw behandeling, praat je daar dan over met jouw zorgverlener?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Toelichting</a:t>
            </a:r>
            <a:r>
              <a:rPr lang="nl-NL" sz="1800" dirty="0">
                <a:effectLst/>
                <a:latin typeface="Calibri" panose="020F0502020204030204" pitchFamily="34" charset="0"/>
                <a:ea typeface="Calibri" panose="020F0502020204030204" pitchFamily="34" charset="0"/>
                <a:cs typeface="Calibri" panose="020F0502020204030204" pitchFamily="34" charset="0"/>
              </a:rPr>
              <a:t>: Je kunt over je twijfels praten met je zorgverlener. Het is belangrijk dat je vertelt dat je bijwerkingen hebt. Er is misschien een andere behandeling mogelijk.</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40</a:t>
            </a:fld>
            <a:endParaRPr lang="nl-NL"/>
          </a:p>
        </p:txBody>
      </p:sp>
    </p:spTree>
    <p:extLst>
      <p:ext uri="{BB962C8B-B14F-4D97-AF65-F5344CB8AC3E}">
        <p14:creationId xmlns:p14="http://schemas.microsoft.com/office/powerpoint/2010/main" val="37286866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Introductie</a:t>
            </a:r>
            <a:r>
              <a:rPr lang="nl-NL" sz="1800" dirty="0">
                <a:effectLst/>
                <a:latin typeface="Calibri" panose="020F0502020204030204" pitchFamily="34" charset="0"/>
                <a:ea typeface="Calibri" panose="020F0502020204030204" pitchFamily="34" charset="0"/>
                <a:cs typeface="Calibri" panose="020F0502020204030204" pitchFamily="34" charset="0"/>
              </a:rPr>
              <a:t>: Je gaat met pijn naar de zorgverlener. De zorgverlener vertelt dat hij graag samen met jou een beslissing wil nemen over de best passende behandeling. Dit kan zijn: een operatie of fysiotherapie.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Stelling</a:t>
            </a:r>
            <a:r>
              <a:rPr lang="nl-NL" sz="1800" dirty="0">
                <a:effectLst/>
                <a:latin typeface="Calibri" panose="020F0502020204030204" pitchFamily="34" charset="0"/>
                <a:ea typeface="Calibri" panose="020F0502020204030204" pitchFamily="34" charset="0"/>
                <a:cs typeface="Calibri" panose="020F0502020204030204" pitchFamily="34" charset="0"/>
              </a:rPr>
              <a:t>: I</a:t>
            </a:r>
            <a:r>
              <a:rPr lang="nl-NL" sz="1800" dirty="0">
                <a:effectLst/>
                <a:latin typeface="Calibri" panose="020F0502020204030204" pitchFamily="34" charset="0"/>
                <a:ea typeface="Calibri" panose="020F0502020204030204" pitchFamily="34" charset="0"/>
                <a:cs typeface="Times New Roman" panose="02020603050405020304" pitchFamily="18" charset="0"/>
              </a:rPr>
              <a:t>k kan niet samen met de zorgverlener een beslissing nemen, want</a:t>
            </a:r>
            <a:r>
              <a:rPr lang="nl-NL" sz="1800" dirty="0">
                <a:effectLst/>
                <a:latin typeface="Calibri" panose="020F0502020204030204" pitchFamily="34" charset="0"/>
                <a:ea typeface="Calibri" panose="020F0502020204030204" pitchFamily="34" charset="0"/>
                <a:cs typeface="Calibri" panose="020F0502020204030204" pitchFamily="34" charset="0"/>
              </a:rPr>
              <a:t> ik heb daar niet voor geleerd.</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rPr>
              <a:t>Toelichting </a:t>
            </a:r>
            <a:r>
              <a:rPr lang="nl-NL" sz="1800" dirty="0">
                <a:effectLst/>
                <a:latin typeface="Calibri" panose="020F0502020204030204" pitchFamily="34" charset="0"/>
                <a:ea typeface="Calibri" panose="020F0502020204030204" pitchFamily="34" charset="0"/>
              </a:rPr>
              <a:t>: Om een goed besluit te kunnen nemen is het belangrijk dat de zorgverlener op de hoogte is van jouw situatie en wensen (wat jij belangrijk vindt). Zo komt de kennis van de zorgverlener samen met jouw kennis over jouw persoonlijke wensen. </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41</a:t>
            </a:fld>
            <a:endParaRPr lang="nl-NL"/>
          </a:p>
        </p:txBody>
      </p:sp>
    </p:spTree>
    <p:extLst>
      <p:ext uri="{BB962C8B-B14F-4D97-AF65-F5344CB8AC3E}">
        <p14:creationId xmlns:p14="http://schemas.microsoft.com/office/powerpoint/2010/main" val="2768044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Introductie</a:t>
            </a:r>
            <a:r>
              <a:rPr lang="nl-NL" sz="1800" dirty="0">
                <a:effectLst/>
                <a:latin typeface="Calibri" panose="020F0502020204030204" pitchFamily="34" charset="0"/>
                <a:ea typeface="Calibri" panose="020F0502020204030204" pitchFamily="34" charset="0"/>
                <a:cs typeface="Calibri" panose="020F0502020204030204" pitchFamily="34" charset="0"/>
              </a:rPr>
              <a:t>: Je gaat met pijn naar de zorgverlener. De zorgverlener stelt voor om een medicijn te nemen. Je hebt dit medicijn eerder gebruikt en toen werd je er misselijk van. Er zijn geen andere medicijnen volgens de zorgverlener.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Stelling</a:t>
            </a:r>
            <a:r>
              <a:rPr lang="nl-NL" sz="1800" dirty="0">
                <a:effectLst/>
                <a:latin typeface="Calibri" panose="020F0502020204030204" pitchFamily="34" charset="0"/>
                <a:ea typeface="Calibri" panose="020F0502020204030204" pitchFamily="34" charset="0"/>
                <a:cs typeface="Calibri" panose="020F0502020204030204" pitchFamily="34" charset="0"/>
              </a:rPr>
              <a:t>: Ik mag ervoor kiezen om dit medicijn niet te nemen.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Toelichting</a:t>
            </a:r>
            <a:r>
              <a:rPr lang="nl-NL" sz="1800" dirty="0">
                <a:effectLst/>
                <a:latin typeface="Calibri" panose="020F0502020204030204" pitchFamily="34" charset="0"/>
                <a:ea typeface="Calibri" panose="020F0502020204030204" pitchFamily="34" charset="0"/>
                <a:cs typeface="Calibri" panose="020F0502020204030204" pitchFamily="34" charset="0"/>
              </a:rPr>
              <a:t>: Niets doen/ afwachten is ook een optie. Soms gaat de pijn vanzelf over of gaat het iets beter. Als je de misselijkheid van de medicijnen vervelender vindt dan de pijn, is afwachten of niets doen ook altijd een optie. Ook mag je op een later moment terugkomen op je beslissing. Bespreek dit wel altijd met je zorgverlener!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42</a:t>
            </a:fld>
            <a:endParaRPr lang="nl-NL"/>
          </a:p>
        </p:txBody>
      </p:sp>
    </p:spTree>
    <p:extLst>
      <p:ext uri="{BB962C8B-B14F-4D97-AF65-F5344CB8AC3E}">
        <p14:creationId xmlns:p14="http://schemas.microsoft.com/office/powerpoint/2010/main" val="33021288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Introductie: </a:t>
            </a:r>
            <a:r>
              <a:rPr lang="nl-NL" sz="1800" dirty="0">
                <a:effectLst/>
                <a:latin typeface="Calibri" panose="020F0502020204030204" pitchFamily="34" charset="0"/>
                <a:ea typeface="Calibri" panose="020F0502020204030204" pitchFamily="34" charset="0"/>
                <a:cs typeface="Calibri" panose="020F0502020204030204" pitchFamily="34" charset="0"/>
              </a:rPr>
              <a:t>Je ligt in het ziekenhuis/kliniek. De dokter en verpleegkundige komen samen je kamer binnen. Ze vertellen jou dat zij het beter vinden als je nog langer in het ziekenhuis/kliniek blijft.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Stelling</a:t>
            </a:r>
            <a:r>
              <a:rPr lang="nl-NL" sz="1800" dirty="0">
                <a:effectLst/>
                <a:latin typeface="Calibri" panose="020F0502020204030204" pitchFamily="34" charset="0"/>
                <a:ea typeface="Calibri" panose="020F0502020204030204" pitchFamily="34" charset="0"/>
                <a:cs typeface="Calibri" panose="020F0502020204030204" pitchFamily="34" charset="0"/>
              </a:rPr>
              <a:t>: Samen Beslissen betekent dat de artsen en verpleegkundigen samen beslissen over wat goed voor mij is.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Toelichting</a:t>
            </a:r>
            <a:r>
              <a:rPr lang="nl-NL" sz="1800" dirty="0">
                <a:effectLst/>
                <a:latin typeface="Calibri" panose="020F0502020204030204" pitchFamily="34" charset="0"/>
                <a:ea typeface="Calibri" panose="020F0502020204030204" pitchFamily="34" charset="0"/>
                <a:cs typeface="Calibri" panose="020F0502020204030204" pitchFamily="34" charset="0"/>
              </a:rPr>
              <a:t>: Met Samen beslissen bedoelen we dat de patiënt en zorgverlener samen een keuze maken. Samen ga je op zoek naar wat in jouw situatie het beste past. De patiënt vertelt wat voor hem/ haar belangrijk is en de zorgverlener vertelt wat medisch mogelijk is.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43</a:t>
            </a:fld>
            <a:endParaRPr lang="nl-NL"/>
          </a:p>
        </p:txBody>
      </p:sp>
    </p:spTree>
    <p:extLst>
      <p:ext uri="{BB962C8B-B14F-4D97-AF65-F5344CB8AC3E}">
        <p14:creationId xmlns:p14="http://schemas.microsoft.com/office/powerpoint/2010/main" val="7767898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Introductie: </a:t>
            </a:r>
            <a:r>
              <a:rPr lang="nl-NL" sz="1800" dirty="0">
                <a:effectLst/>
                <a:latin typeface="Calibri" panose="020F0502020204030204" pitchFamily="34" charset="0"/>
                <a:ea typeface="Calibri" panose="020F0502020204030204" pitchFamily="34" charset="0"/>
                <a:cs typeface="Calibri" panose="020F0502020204030204" pitchFamily="34" charset="0"/>
              </a:rPr>
              <a:t>Je hebt een gesprek gehad met de zorgverlener en die adviseert een operatie. Dat komt voor jou nu niet goed uit. Ook is er een kans dat de klachten minder worden.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Stelling: </a:t>
            </a:r>
            <a:r>
              <a:rPr lang="nl-NL" sz="1800" dirty="0">
                <a:effectLst/>
                <a:latin typeface="Calibri" panose="020F0502020204030204" pitchFamily="34" charset="0"/>
                <a:ea typeface="Calibri" panose="020F0502020204030204" pitchFamily="34" charset="0"/>
                <a:cs typeface="Calibri" panose="020F0502020204030204" pitchFamily="34" charset="0"/>
              </a:rPr>
              <a:t>Wat kies jij: afwachten en kijken hoe de ziekte zich ontwikkelt óf opereren met risico’s?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rPr>
              <a:t>Toelichting: </a:t>
            </a:r>
            <a:r>
              <a:rPr lang="nl-NL" sz="1800" dirty="0">
                <a:effectLst/>
                <a:latin typeface="Calibri" panose="020F0502020204030204" pitchFamily="34" charset="0"/>
                <a:ea typeface="Calibri" panose="020F0502020204030204" pitchFamily="34" charset="0"/>
              </a:rPr>
              <a:t>De zorg die jij ontvangt moet goed passen bij jouw persoonlijke situatie. Bespreek het daarom altijd met je zorgverlener als er dingen in je leven zijn om rekening mee te houden. Het is aan jou om mee te beslissen over de keus tussen risico’s van de operatie en de ernst van je klachten. </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44</a:t>
            </a:fld>
            <a:endParaRPr lang="nl-NL"/>
          </a:p>
        </p:txBody>
      </p:sp>
    </p:spTree>
    <p:extLst>
      <p:ext uri="{BB962C8B-B14F-4D97-AF65-F5344CB8AC3E}">
        <p14:creationId xmlns:p14="http://schemas.microsoft.com/office/powerpoint/2010/main" val="32492496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1" dirty="0">
                <a:effectLst/>
                <a:latin typeface="Calibri" panose="020F0502020204030204" pitchFamily="34" charset="0"/>
                <a:ea typeface="Calibri" panose="020F0502020204030204" pitchFamily="34" charset="0"/>
                <a:cs typeface="Calibri" panose="020F0502020204030204" pitchFamily="34" charset="0"/>
              </a:rPr>
              <a:t>Introductie: </a:t>
            </a:r>
            <a:r>
              <a:rPr lang="nl-NL" sz="4800" dirty="0"/>
              <a:t>Je bent in gesprek met de zorgverlener. De zorgverlener vertelt dat er geen behandeling meer is die je beter kan maken. </a:t>
            </a:r>
          </a:p>
          <a:p>
            <a:endParaRPr lang="nl-NL" sz="3200" dirty="0"/>
          </a:p>
          <a:p>
            <a:pPr marL="0" marR="0" lvl="0" indent="0" algn="l" defTabSz="914400" rtl="0" eaLnBrk="1" fontAlgn="auto" latinLnBrk="0" hangingPunct="1">
              <a:lnSpc>
                <a:spcPct val="107000"/>
              </a:lnSpc>
              <a:spcBef>
                <a:spcPts val="0"/>
              </a:spcBef>
              <a:spcAft>
                <a:spcPts val="800"/>
              </a:spcAft>
              <a:buClrTx/>
              <a:buSzTx/>
              <a:buFontTx/>
              <a:buNone/>
              <a:tabLst/>
              <a:defRPr/>
            </a:pPr>
            <a:r>
              <a:rPr lang="nl-NL" sz="1800" b="1" dirty="0">
                <a:effectLst/>
                <a:latin typeface="Calibri" panose="020F0502020204030204" pitchFamily="34" charset="0"/>
                <a:ea typeface="Calibri" panose="020F0502020204030204" pitchFamily="34" charset="0"/>
                <a:cs typeface="Calibri" panose="020F0502020204030204" pitchFamily="34" charset="0"/>
              </a:rPr>
              <a:t>Stelling</a:t>
            </a:r>
            <a:r>
              <a:rPr lang="nl-NL" sz="1800" dirty="0">
                <a:effectLst/>
                <a:latin typeface="Calibri" panose="020F0502020204030204" pitchFamily="34" charset="0"/>
                <a:ea typeface="Calibri" panose="020F0502020204030204" pitchFamily="34" charset="0"/>
                <a:cs typeface="Calibri" panose="020F0502020204030204" pitchFamily="34" charset="0"/>
              </a:rPr>
              <a:t>: </a:t>
            </a:r>
            <a:r>
              <a:rPr lang="nl-NL" sz="1800" b="0" dirty="0">
                <a:solidFill>
                  <a:schemeClr val="bg2"/>
                </a:solidFill>
              </a:rPr>
              <a:t>Wanneer ik te horen krijg dat er geen behandeling is die mij beter kan maken, is er niets meer om samen over te beslissen. </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rPr>
              <a:t>Toelichting</a:t>
            </a:r>
            <a:r>
              <a:rPr lang="nl-NL" sz="1800" dirty="0">
                <a:effectLst/>
                <a:latin typeface="Calibri" panose="020F0502020204030204" pitchFamily="34" charset="0"/>
                <a:ea typeface="Calibri" panose="020F0502020204030204" pitchFamily="34" charset="0"/>
              </a:rPr>
              <a:t>: Samen Beslissen kan ook als er geen behandeling meer is om je beter te maken. Samen met de zorgverlener kan je bijvoorbeeld praten over mogelijke behandelingen (ook buiten het ziekenhuis/de kliniek) en pijnbestrijding. Je kunt je twijfels en angsten vertellen tegen de zorgverlener. De zorgverlener kan dan doorvragen naar jouw situatie en wensen en samen met jou keuzes maken. </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45</a:t>
            </a:fld>
            <a:endParaRPr lang="nl-NL"/>
          </a:p>
        </p:txBody>
      </p:sp>
    </p:spTree>
    <p:extLst>
      <p:ext uri="{BB962C8B-B14F-4D97-AF65-F5344CB8AC3E}">
        <p14:creationId xmlns:p14="http://schemas.microsoft.com/office/powerpoint/2010/main" val="721275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Introductie: </a:t>
            </a:r>
            <a:r>
              <a:rPr lang="nl-NL" sz="1800" dirty="0">
                <a:effectLst/>
                <a:latin typeface="Calibri" panose="020F0502020204030204" pitchFamily="34" charset="0"/>
                <a:ea typeface="Calibri" panose="020F0502020204030204" pitchFamily="34" charset="0"/>
                <a:cs typeface="Calibri" panose="020F0502020204030204" pitchFamily="34" charset="0"/>
              </a:rPr>
              <a:t>De zorgverlener bespreekt het resultaat van jouw onderzoek. Je snapt niet wat de zorgverlener zegt, omdat zij moeilijke woorden gebruikt.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Stelling</a:t>
            </a:r>
            <a:r>
              <a:rPr lang="nl-NL" sz="1800" dirty="0">
                <a:effectLst/>
                <a:latin typeface="Calibri" panose="020F0502020204030204" pitchFamily="34" charset="0"/>
                <a:ea typeface="Calibri" panose="020F0502020204030204" pitchFamily="34" charset="0"/>
                <a:cs typeface="Calibri" panose="020F0502020204030204" pitchFamily="34" charset="0"/>
              </a:rPr>
              <a:t>: Zeg jij er iets van als je de informatie van de zorgverlener niet begrijpt?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rPr>
              <a:t>Toelichting: </a:t>
            </a:r>
            <a:r>
              <a:rPr lang="nl-NL" sz="1800" dirty="0">
                <a:effectLst/>
                <a:latin typeface="Calibri" panose="020F0502020204030204" pitchFamily="34" charset="0"/>
                <a:ea typeface="Calibri" panose="020F0502020204030204" pitchFamily="34" charset="0"/>
              </a:rPr>
              <a:t>Als je de informatie niet begrijpt is het belangrijk om dit te zeggen tegen de zorgverlener. Vraag bijvoorbeeld of de zorgverlener het nog eens samenvat, neem het gesprek op of vraag of de zorgverlener het voor je op wil schrijven.  De zorgverlener kan je ook folders meegeven met handige informatie of een keuzehulp waar de informatie begrijpelijk in is uitgelegd.</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46</a:t>
            </a:fld>
            <a:endParaRPr lang="nl-NL"/>
          </a:p>
        </p:txBody>
      </p:sp>
    </p:spTree>
    <p:extLst>
      <p:ext uri="{BB962C8B-B14F-4D97-AF65-F5344CB8AC3E}">
        <p14:creationId xmlns:p14="http://schemas.microsoft.com/office/powerpoint/2010/main" val="2457331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Introductie: </a:t>
            </a:r>
            <a:r>
              <a:rPr lang="nl-NL" sz="1800" dirty="0">
                <a:effectLst/>
                <a:latin typeface="Calibri" panose="020F0502020204030204" pitchFamily="34" charset="0"/>
                <a:ea typeface="Calibri" panose="020F0502020204030204" pitchFamily="34" charset="0"/>
                <a:cs typeface="Calibri" panose="020F0502020204030204" pitchFamily="34" charset="0"/>
              </a:rPr>
              <a:t>Je hebt buikpijn en de zorgverlener stelt voor om medicijnen te nemen om ervan af te komen. Hij vertelt dat een bijwerking kan zijn dat je daar moe van wordt. Jij sport graag en wilt dus liever een andere oplossing voor je buikpijn.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Stelling</a:t>
            </a:r>
            <a:r>
              <a:rPr lang="nl-NL" sz="1800" dirty="0">
                <a:effectLst/>
                <a:latin typeface="Calibri" panose="020F0502020204030204" pitchFamily="34" charset="0"/>
                <a:ea typeface="Calibri" panose="020F0502020204030204" pitchFamily="34" charset="0"/>
                <a:cs typeface="Calibri" panose="020F0502020204030204" pitchFamily="34" charset="0"/>
              </a:rPr>
              <a:t>: Mijn zorgverlener weet beter dan ik wat goed voor mij is, want hij/zij heeft de medische kennis.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rPr>
              <a:t>Toelichting</a:t>
            </a:r>
            <a:r>
              <a:rPr lang="nl-NL" sz="1800" dirty="0">
                <a:effectLst/>
                <a:latin typeface="Calibri" panose="020F0502020204030204" pitchFamily="34" charset="0"/>
                <a:ea typeface="Calibri" panose="020F0502020204030204" pitchFamily="34" charset="0"/>
              </a:rPr>
              <a:t>: Het is afhankelijk van jouw persoonlijke situatie wat het beste bij jou past. Bijvoorbeeld: als je graag wilt blijven sport is medicatie waar je moe van wordt geen goed idee voor jouw persoonlijke situatie. Je kunt aan je zorgverlener vragen welke andere mogelijkheden er zijn of kiezen om niets te doen. </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47</a:t>
            </a:fld>
            <a:endParaRPr lang="nl-NL"/>
          </a:p>
        </p:txBody>
      </p:sp>
    </p:spTree>
    <p:extLst>
      <p:ext uri="{BB962C8B-B14F-4D97-AF65-F5344CB8AC3E}">
        <p14:creationId xmlns:p14="http://schemas.microsoft.com/office/powerpoint/2010/main" val="2870167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l-NL" sz="1800" b="1" dirty="0">
                <a:effectLst/>
                <a:latin typeface="Calibri" panose="020F0502020204030204" pitchFamily="34" charset="0"/>
                <a:ea typeface="Calibri" panose="020F0502020204030204" pitchFamily="34" charset="0"/>
                <a:cs typeface="Calibri" panose="020F0502020204030204" pitchFamily="34" charset="0"/>
              </a:rPr>
              <a:t>Introductie: </a:t>
            </a:r>
            <a:r>
              <a:rPr lang="nl-NL" sz="3200" dirty="0"/>
              <a:t>Je zorgverlener heeft je veel informatie gegeven over verschillende behandelingen. Je vindt het spannend en moeilijk om voor een behandeling te kiezen. Hoe maak je dan een goede keuze?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Stelling</a:t>
            </a:r>
            <a:r>
              <a:rPr lang="nl-NL" sz="1800" dirty="0">
                <a:effectLst/>
                <a:latin typeface="Calibri" panose="020F0502020204030204" pitchFamily="34" charset="0"/>
                <a:ea typeface="Calibri" panose="020F0502020204030204" pitchFamily="34" charset="0"/>
                <a:cs typeface="Calibri" panose="020F0502020204030204" pitchFamily="34" charset="0"/>
              </a:rPr>
              <a:t>: Als mijn zorgverlener mij vraagt om een keuze te maken over mijn behandeling in het gesprek, moet ik deze keuze direct maken.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rPr>
              <a:t>Toelichting: </a:t>
            </a:r>
            <a:r>
              <a:rPr lang="nl-NL" sz="1800" dirty="0">
                <a:effectLst/>
                <a:latin typeface="Calibri" panose="020F0502020204030204" pitchFamily="34" charset="0"/>
                <a:ea typeface="Calibri" panose="020F0502020204030204" pitchFamily="34" charset="0"/>
              </a:rPr>
              <a:t>Meestal hoef je niet direct met een behandeling te starten en is er ruimte voor bedenktijd. Je hebt tijd nodig om informatie te verwerken, om met je emoties om te gaan, om te ontdekken wat voor jou belangrijk is en daarna een keuze te maken. Vraag bedenktijd aan de zorgverlener. Zo voorkom je overhaaste beslissingen. Als je bang bent dat er geen tijd verloren mag gaan, vraag dat dan aan je zorgverlener of dit zo is.</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48</a:t>
            </a:fld>
            <a:endParaRPr lang="nl-NL"/>
          </a:p>
        </p:txBody>
      </p:sp>
    </p:spTree>
    <p:extLst>
      <p:ext uri="{BB962C8B-B14F-4D97-AF65-F5344CB8AC3E}">
        <p14:creationId xmlns:p14="http://schemas.microsoft.com/office/powerpoint/2010/main" val="2889021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Introductie</a:t>
            </a:r>
            <a:r>
              <a:rPr lang="nl-NL" sz="1800" dirty="0">
                <a:effectLst/>
                <a:latin typeface="Calibri" panose="020F0502020204030204" pitchFamily="34" charset="0"/>
                <a:ea typeface="Calibri" panose="020F0502020204030204" pitchFamily="34" charset="0"/>
                <a:cs typeface="Calibri" panose="020F0502020204030204" pitchFamily="34" charset="0"/>
              </a:rPr>
              <a:t>: één van de vragen die de zorgverlener aan je stelt is: hoe gaat het met je? Het is een korte en persoonlijke vraag. Maar een antwoord geven is niet altijd even makkelijk. Want hoe gaat het nu eigenlijk echt?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Stelling</a:t>
            </a:r>
            <a:r>
              <a:rPr lang="nl-NL" sz="1800" dirty="0">
                <a:effectLst/>
                <a:latin typeface="Calibri" panose="020F0502020204030204" pitchFamily="34" charset="0"/>
                <a:ea typeface="Calibri" panose="020F0502020204030204" pitchFamily="34" charset="0"/>
                <a:cs typeface="Calibri" panose="020F0502020204030204" pitchFamily="34" charset="0"/>
              </a:rPr>
              <a:t>: Als de zorgverlener vraagt: ‘hoe gaat het met je?’, dan is hij alleen geïnteresseerd in de ziekte die ik heb.</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Toelichting: </a:t>
            </a:r>
            <a:r>
              <a:rPr lang="nl-NL" sz="1800" dirty="0">
                <a:effectLst/>
                <a:latin typeface="Calibri" panose="020F0502020204030204" pitchFamily="34" charset="0"/>
                <a:ea typeface="Calibri" panose="020F0502020204030204" pitchFamily="34" charset="0"/>
                <a:cs typeface="Calibri" panose="020F0502020204030204" pitchFamily="34" charset="0"/>
              </a:rPr>
              <a:t>Om samen een keuze te maken over de juiste behandeling is het voor de zorgverlener belangrijk om te weten hoe jouw leven er uit ziet naast de klacht waarvoor je komt. Heb je bijvoorbeeld veel stress? Of voel je je erg eenzaam? Is je gezondheid de afgelopen tijd achteruitgegaan? Zijn er gebeurtenissen geweest die je leven hebben veranderd? Praat over wat voor jou belangrijk is.</a:t>
            </a:r>
            <a:r>
              <a:rPr lang="nl-NL" sz="1800" dirty="0">
                <a:effectLst/>
                <a:latin typeface="Calibri" panose="020F0502020204030204" pitchFamily="34" charset="0"/>
                <a:ea typeface="Calibri" panose="020F0502020204030204" pitchFamily="34" charset="0"/>
                <a:cs typeface="Times New Roman" panose="02020603050405020304" pitchFamily="18" charset="0"/>
              </a:rPr>
              <a:t> Watertoedoet.info </a:t>
            </a:r>
            <a:r>
              <a:rPr lang="nl-NL" sz="1800" dirty="0">
                <a:effectLst/>
                <a:latin typeface="Calibri" panose="020F0502020204030204" pitchFamily="34" charset="0"/>
                <a:ea typeface="Calibri" panose="020F0502020204030204" pitchFamily="34" charset="0"/>
              </a:rPr>
              <a:t>biedt bijvoorbeeld vragen die je kunnen helpen om hierover na te denken. </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49</a:t>
            </a:fld>
            <a:endParaRPr lang="nl-NL"/>
          </a:p>
        </p:txBody>
      </p:sp>
    </p:spTree>
    <p:extLst>
      <p:ext uri="{BB962C8B-B14F-4D97-AF65-F5344CB8AC3E}">
        <p14:creationId xmlns:p14="http://schemas.microsoft.com/office/powerpoint/2010/main" val="945597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p>
          <a:p>
            <a:r>
              <a:rPr lang="nl-NL" sz="1200" i="1" dirty="0">
                <a:latin typeface="Calibri" panose="020F0502020204030204" pitchFamily="34" charset="0"/>
                <a:cs typeface="Calibri" panose="020F0502020204030204" pitchFamily="34" charset="0"/>
              </a:rPr>
              <a:t>Bij Samen Beslissen </a:t>
            </a:r>
            <a:r>
              <a:rPr lang="nl-NL" i="1" dirty="0">
                <a:latin typeface="Calibri" panose="020F0502020204030204" pitchFamily="34" charset="0"/>
                <a:cs typeface="Calibri" panose="020F0502020204030204" pitchFamily="34" charset="0"/>
              </a:rPr>
              <a:t>praat je samen met je zorgverlener over je ziekte of klachten. De zorgverlener is de medische expert en kan je vertellen welke behandelingen</a:t>
            </a:r>
            <a:r>
              <a:rPr lang="nl-NL" i="1" baseline="0" dirty="0">
                <a:latin typeface="Calibri" panose="020F0502020204030204" pitchFamily="34" charset="0"/>
                <a:cs typeface="Calibri" panose="020F0502020204030204" pitchFamily="34" charset="0"/>
              </a:rPr>
              <a:t> er zijn en welke voordelen en nadelen die hebben. Jullie praten ook over je voorkeuren en over wat er kan in jouw situatie.</a:t>
            </a:r>
            <a:r>
              <a:rPr lang="nl-NL" i="1" dirty="0">
                <a:latin typeface="Calibri" panose="020F0502020204030204" pitchFamily="34" charset="0"/>
                <a:cs typeface="Calibri" panose="020F0502020204030204" pitchFamily="34" charset="0"/>
              </a:rPr>
              <a:t> Jij bent namelijk de expert over jouw leven. </a:t>
            </a:r>
          </a:p>
          <a:p>
            <a:r>
              <a:rPr lang="nl-NL" sz="1200" i="1" dirty="0">
                <a:latin typeface="Calibri" panose="020F0502020204030204" pitchFamily="34" charset="0"/>
                <a:cs typeface="Calibri" panose="020F0502020204030204" pitchFamily="34" charset="0"/>
              </a:rPr>
              <a:t>Het kan zijn dat dit één gesprek is, maar bij grote</a:t>
            </a:r>
            <a:r>
              <a:rPr lang="nl-NL" sz="1200" i="1" baseline="0" dirty="0">
                <a:latin typeface="Calibri" panose="020F0502020204030204" pitchFamily="34" charset="0"/>
                <a:cs typeface="Calibri" panose="020F0502020204030204" pitchFamily="34" charset="0"/>
              </a:rPr>
              <a:t> beslissingen kunnen dat ook meerdere </a:t>
            </a:r>
            <a:r>
              <a:rPr lang="nl-NL" sz="1200" i="1" dirty="0">
                <a:latin typeface="Calibri" panose="020F0502020204030204" pitchFamily="34" charset="0"/>
                <a:cs typeface="Calibri" panose="020F0502020204030204" pitchFamily="34" charset="0"/>
              </a:rPr>
              <a:t>gesprekken zijn. Het is ook belangrijk dat je tijd krijgt om na te denken over wat je wilt.</a:t>
            </a:r>
          </a:p>
          <a:p>
            <a:endParaRPr lang="nl-NL" sz="1200" i="1" dirty="0">
              <a:latin typeface="Calibri" panose="020F0502020204030204" pitchFamily="34" charset="0"/>
              <a:cs typeface="Calibri" panose="020F0502020204030204" pitchFamily="34" charset="0"/>
            </a:endParaRPr>
          </a:p>
          <a:p>
            <a:r>
              <a:rPr lang="nl-NL" sz="1200" i="1" dirty="0">
                <a:latin typeface="Calibri" panose="020F0502020204030204" pitchFamily="34" charset="0"/>
                <a:cs typeface="Calibri" panose="020F0502020204030204" pitchFamily="34" charset="0"/>
              </a:rPr>
              <a:t>Uiteindelijk</a:t>
            </a:r>
            <a:r>
              <a:rPr lang="nl-NL" sz="1200" i="1" baseline="0" dirty="0">
                <a:latin typeface="Calibri" panose="020F0502020204030204" pitchFamily="34" charset="0"/>
                <a:cs typeface="Calibri" panose="020F0502020204030204" pitchFamily="34" charset="0"/>
              </a:rPr>
              <a:t> beslissen jij en je zorgverlener welke behandeling het wordt. Of jullie besluiten om nog even af te wachten of niet te behandelen, dat kan ook.</a:t>
            </a:r>
            <a:endParaRPr lang="nl-NL" sz="1200" i="1" dirty="0">
              <a:latin typeface="Calibri" panose="020F0502020204030204" pitchFamily="34" charset="0"/>
              <a:cs typeface="Calibri" panose="020F0502020204030204" pitchFamily="34" charset="0"/>
            </a:endParaRPr>
          </a:p>
          <a:p>
            <a:endParaRPr lang="nl-NL" sz="1200" i="1" dirty="0">
              <a:latin typeface="Calibri" panose="020F0502020204030204" pitchFamily="34" charset="0"/>
              <a:cs typeface="Calibri" panose="020F0502020204030204" pitchFamily="34" charset="0"/>
            </a:endParaRPr>
          </a:p>
          <a:p>
            <a:r>
              <a:rPr lang="nl-NL" b="1" dirty="0"/>
              <a:t>Variatie optie: informatie geven over informatie websites</a:t>
            </a:r>
          </a:p>
          <a:p>
            <a:r>
              <a:rPr lang="nl-NL" dirty="0"/>
              <a:t>Eventueel kun je de website benoemen voor extra informatie (zie ook overzicht uit product 1): </a:t>
            </a:r>
          </a:p>
          <a:p>
            <a:pPr marL="171450" indent="-171450">
              <a:buFont typeface="Arial" panose="020B0604020202020204" pitchFamily="34" charset="0"/>
              <a:buChar char="•"/>
            </a:pPr>
            <a:r>
              <a:rPr lang="nl-NL" dirty="0">
                <a:hlinkClick r:id="rId3"/>
              </a:rPr>
              <a:t>Hallo Patiënt - Begin een goed gesprek</a:t>
            </a:r>
            <a:endParaRPr lang="nl-NL" dirty="0"/>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Variatie optie: informatieve filmpjes over Samen Beslissen laten zien</a:t>
            </a:r>
            <a:endParaRPr lang="nl-NL" dirty="0"/>
          </a:p>
          <a:p>
            <a:r>
              <a:rPr lang="nl-NL" dirty="0"/>
              <a:t>Optioneel kunnen de volgende film(s) worden getoond om uit te leggen wat samen beslissen is (zie ook overzicht uit product 1):</a:t>
            </a:r>
          </a:p>
          <a:p>
            <a:pPr marL="171450" indent="-171450">
              <a:buFont typeface="Arial" panose="020B0604020202020204" pitchFamily="34" charset="0"/>
              <a:buChar char="•"/>
            </a:pPr>
            <a:r>
              <a:rPr lang="nl-NL" dirty="0">
                <a:hlinkClick r:id="rId4"/>
              </a:rPr>
              <a:t>https://begineengoedgesprek.nl/hallo-patient/samen-beslissen/#inline</a:t>
            </a:r>
            <a:endParaRPr lang="nl-NL" dirty="0"/>
          </a:p>
          <a:p>
            <a:pPr marL="171450" indent="-171450">
              <a:buFont typeface="Arial" panose="020B0604020202020204" pitchFamily="34" charset="0"/>
              <a:buChar char="•"/>
            </a:pPr>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Samen Beslissen (Radboud)</a:t>
            </a:r>
            <a:endPar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nl-NL" dirty="0">
                <a:hlinkClick r:id="rId6"/>
              </a:rPr>
              <a:t>Filmpje ‘Wat is gedeelde besluitvorming’: https://www.youtube.com/watch?v=L7NPKvzyRtI</a:t>
            </a:r>
            <a:endParaRPr lang="nl-NL" dirty="0"/>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Indien je één van bovenstaande filmpjes laat zien, kun je de volgende dia’s overslaan (vanwege overlap in informatie): 5, 6 en 7</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Personaliseer optie: informatieve filmpjes uit eigen organisatie laten zien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Heeft jouw organisatie een film ontwikkeld of ander beeld over wat Samen Beslissen is? Dan kun je de patiënten dit laten zien.</a:t>
            </a:r>
          </a:p>
          <a:p>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5</a:t>
            </a:fld>
            <a:endParaRPr lang="nl-NL"/>
          </a:p>
        </p:txBody>
      </p:sp>
    </p:spTree>
    <p:extLst>
      <p:ext uri="{BB962C8B-B14F-4D97-AF65-F5344CB8AC3E}">
        <p14:creationId xmlns:p14="http://schemas.microsoft.com/office/powerpoint/2010/main" val="30678484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1" dirty="0">
                <a:effectLst/>
                <a:latin typeface="Calibri" panose="020F0502020204030204" pitchFamily="34" charset="0"/>
                <a:ea typeface="Calibri" panose="020F0502020204030204" pitchFamily="34" charset="0"/>
                <a:cs typeface="Calibri" panose="020F0502020204030204" pitchFamily="34" charset="0"/>
              </a:rPr>
              <a:t>Introductie: </a:t>
            </a:r>
            <a:r>
              <a:rPr lang="nl-NL" sz="3200" dirty="0"/>
              <a:t>Je bent bij de zorgverlener voor een gesprek over de resultaten van jouw onderzoek. De zorgverlener zegt dat je kan kiezen voor medicijnen of fysiotherapie. De zorgverlener bespreekt de voor- en nadelen en vraagt jou wat jij graag zou willen.</a:t>
            </a:r>
          </a:p>
          <a:p>
            <a:pPr>
              <a:lnSpc>
                <a:spcPct val="107000"/>
              </a:lnSpc>
              <a:spcAft>
                <a:spcPts val="800"/>
              </a:spcAft>
            </a:pPr>
            <a:endParaRPr lang="nl-NL" sz="18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Stelling: </a:t>
            </a:r>
            <a:r>
              <a:rPr lang="nl-NL" sz="1800" b="0" dirty="0">
                <a:solidFill>
                  <a:schemeClr val="bg2"/>
                </a:solidFill>
              </a:rPr>
              <a:t>Mee beslissen over mijn behandeling zou verplicht moeten zijn. </a:t>
            </a:r>
            <a:r>
              <a:rPr lang="nl-NL" sz="1800" b="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rPr>
              <a:t>Toelichting: </a:t>
            </a:r>
            <a:r>
              <a:rPr lang="nl-NL" sz="1800" dirty="0">
                <a:effectLst/>
                <a:latin typeface="Calibri" panose="020F0502020204030204" pitchFamily="34" charset="0"/>
                <a:ea typeface="Calibri" panose="020F0502020204030204" pitchFamily="34" charset="0"/>
              </a:rPr>
              <a:t>Je bent niets verplicht. Het kan prettig zijn om jouw wensen te bespreken met de zorgverlener om uiteindelijk samen een beslissing te nemen over de behandeling die het best bij jouw persoonlijke situatie past. Mocht je dit niet willen of niet weten wat je wilt, dan kun je dit altijd aangeven bij de zorgverlener. Uiteindelijk beslis je dan samen dat de zorgverlener de keuze voor jou maakt.</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50</a:t>
            </a:fld>
            <a:endParaRPr lang="nl-NL"/>
          </a:p>
        </p:txBody>
      </p:sp>
    </p:spTree>
    <p:extLst>
      <p:ext uri="{BB962C8B-B14F-4D97-AF65-F5344CB8AC3E}">
        <p14:creationId xmlns:p14="http://schemas.microsoft.com/office/powerpoint/2010/main" val="3019677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1" dirty="0">
                <a:effectLst/>
                <a:latin typeface="Calibri" panose="020F0502020204030204" pitchFamily="34" charset="0"/>
                <a:ea typeface="Calibri" panose="020F0502020204030204" pitchFamily="34" charset="0"/>
                <a:cs typeface="Calibri" panose="020F0502020204030204" pitchFamily="34" charset="0"/>
              </a:rPr>
              <a:t>Introductie: </a:t>
            </a:r>
            <a:r>
              <a:rPr lang="nl-NL" sz="3200" dirty="0"/>
              <a:t>Je hebt volgende week een belangrijke afspraak met de zorgverlener over je behandeling. Je hebt verschillende vragen. Je vraagt je af hoelang je na de behandeling in het ziekenhuis/kliniek moet blijven. En je wilt ook weten hoe snel je na de behandeling weer kunt werken.</a:t>
            </a: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nl-NL" sz="1800" b="1" dirty="0">
                <a:effectLst/>
                <a:latin typeface="Calibri" panose="020F0502020204030204" pitchFamily="34" charset="0"/>
                <a:ea typeface="Calibri" panose="020F0502020204030204" pitchFamily="34" charset="0"/>
                <a:cs typeface="Calibri" panose="020F0502020204030204" pitchFamily="34" charset="0"/>
              </a:rPr>
              <a:t>Stelling</a:t>
            </a:r>
            <a:r>
              <a:rPr lang="nl-NL" sz="1800" dirty="0">
                <a:effectLst/>
                <a:latin typeface="Calibri" panose="020F0502020204030204" pitchFamily="34" charset="0"/>
                <a:ea typeface="Calibri" panose="020F0502020204030204" pitchFamily="34" charset="0"/>
                <a:cs typeface="Calibri" panose="020F0502020204030204" pitchFamily="34" charset="0"/>
              </a:rPr>
              <a:t>: </a:t>
            </a:r>
            <a:r>
              <a:rPr lang="nl-NL" sz="1800" b="0" dirty="0">
                <a:solidFill>
                  <a:schemeClr val="bg2"/>
                </a:solidFill>
              </a:rPr>
              <a:t>Schrijf je voor een gesprek met de zorgverlener je vragen op?</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rPr>
              <a:t>Toelichting</a:t>
            </a:r>
            <a:r>
              <a:rPr lang="nl-NL" sz="1800" dirty="0">
                <a:effectLst/>
                <a:latin typeface="Calibri" panose="020F0502020204030204" pitchFamily="34" charset="0"/>
                <a:ea typeface="Calibri" panose="020F0502020204030204" pitchFamily="34" charset="0"/>
              </a:rPr>
              <a:t>: </a:t>
            </a:r>
            <a:r>
              <a:rPr lang="nl-NL" sz="1800" dirty="0">
                <a:effectLst/>
                <a:latin typeface="Calibri" panose="020F0502020204030204" pitchFamily="34" charset="0"/>
                <a:ea typeface="Calibri" panose="020F0502020204030204" pitchFamily="34" charset="0"/>
                <a:cs typeface="Times New Roman" panose="02020603050405020304" pitchFamily="18" charset="0"/>
              </a:rPr>
              <a:t>Tijdens het gesprek kan het lastig zijn om vragen te bedenken. Ook krijg je vaak veel informatie. Daarom is het goed om van tevoren na te denken over wat je wilt vragen. Als je de vragen opschrijft, weet je zeker dat je ze tijdens het gesprek niet vergeet. Vertel de zorgverlener als niet al je vragen beantwoord zijn, samen kijk je dan hoe jij daar wél antwoord op kan krijgen.</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51</a:t>
            </a:fld>
            <a:endParaRPr lang="nl-NL"/>
          </a:p>
        </p:txBody>
      </p:sp>
    </p:spTree>
    <p:extLst>
      <p:ext uri="{BB962C8B-B14F-4D97-AF65-F5344CB8AC3E}">
        <p14:creationId xmlns:p14="http://schemas.microsoft.com/office/powerpoint/2010/main" val="28196599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1" dirty="0">
                <a:effectLst/>
                <a:latin typeface="Calibri" panose="020F0502020204030204" pitchFamily="34" charset="0"/>
                <a:ea typeface="Calibri" panose="020F0502020204030204" pitchFamily="34" charset="0"/>
                <a:cs typeface="Calibri" panose="020F0502020204030204" pitchFamily="34" charset="0"/>
              </a:rPr>
              <a:t>Introductie: </a:t>
            </a:r>
            <a:r>
              <a:rPr lang="nl-NL" sz="3200" dirty="0"/>
              <a:t>Je bent in het ziekenhuis/kliniek en bespreekt met de zorgverlener verschillende behandelingen. Je hebt zelf ergens over een behandeling gelezen die de zorgverlener niet heeft genoemd en vraagt je af of deze behandeling ook voor jou kan helpen. </a:t>
            </a:r>
          </a:p>
          <a:p>
            <a:endParaRPr lang="nl-NL" sz="3200" dirty="0"/>
          </a:p>
          <a:p>
            <a:pPr marL="0" marR="0" lvl="0" indent="0" algn="l" defTabSz="914400" rtl="0" eaLnBrk="1" fontAlgn="auto" latinLnBrk="0" hangingPunct="1">
              <a:lnSpc>
                <a:spcPct val="107000"/>
              </a:lnSpc>
              <a:spcBef>
                <a:spcPts val="0"/>
              </a:spcBef>
              <a:spcAft>
                <a:spcPts val="800"/>
              </a:spcAft>
              <a:buClrTx/>
              <a:buSzTx/>
              <a:buFontTx/>
              <a:buNone/>
              <a:tabLst/>
              <a:defRPr/>
            </a:pPr>
            <a:r>
              <a:rPr lang="nl-NL" sz="1800" b="1" dirty="0">
                <a:effectLst/>
                <a:latin typeface="Calibri" panose="020F0502020204030204" pitchFamily="34" charset="0"/>
                <a:ea typeface="Calibri" panose="020F0502020204030204" pitchFamily="34" charset="0"/>
                <a:cs typeface="Calibri" panose="020F0502020204030204" pitchFamily="34" charset="0"/>
              </a:rPr>
              <a:t>Stelling</a:t>
            </a:r>
            <a:r>
              <a:rPr lang="nl-NL" sz="1800" dirty="0">
                <a:effectLst/>
                <a:latin typeface="Calibri" panose="020F0502020204030204" pitchFamily="34" charset="0"/>
                <a:ea typeface="Calibri" panose="020F0502020204030204" pitchFamily="34" charset="0"/>
                <a:cs typeface="Calibri" panose="020F0502020204030204" pitchFamily="34" charset="0"/>
              </a:rPr>
              <a:t>: Wanneer</a:t>
            </a:r>
            <a:r>
              <a:rPr lang="nl-NL" sz="1800" b="0" dirty="0">
                <a:solidFill>
                  <a:schemeClr val="bg2"/>
                </a:solidFill>
              </a:rPr>
              <a:t> mijn zorgverlener een behandeling niet noemt, is het voor mij geen goede behandeling. </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rPr>
              <a:t>Toelichting </a:t>
            </a:r>
            <a:r>
              <a:rPr lang="nl-NL" sz="1800" dirty="0">
                <a:effectLst/>
                <a:latin typeface="Calibri" panose="020F0502020204030204" pitchFamily="34" charset="0"/>
                <a:ea typeface="Calibri" panose="020F0502020204030204" pitchFamily="34" charset="0"/>
              </a:rPr>
              <a:t>: Er zijn hulpmiddelen beschikbaar die je meer informatie geven over mogelijke behandelopties. Deze hulpmiddelen kunnen je helpen bij je beslissing zoals een keuzehulp of </a:t>
            </a:r>
            <a:r>
              <a:rPr lang="nl-NL"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www.thuisarts.nl</a:t>
            </a:r>
            <a:r>
              <a:rPr lang="nl-NL" sz="1800" dirty="0">
                <a:effectLst/>
                <a:latin typeface="Calibri" panose="020F0502020204030204" pitchFamily="34" charset="0"/>
                <a:ea typeface="Calibri" panose="020F0502020204030204" pitchFamily="34" charset="0"/>
              </a:rPr>
              <a:t>. Je kan je zorgverlener altijd vragen of er nog andere behandelopties zijn. Bijvoorbeeld in dezelfde organisatie bij een andere zorgverlener of in een ander ziekenhuis/kliniek. </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52</a:t>
            </a:fld>
            <a:endParaRPr lang="nl-NL"/>
          </a:p>
        </p:txBody>
      </p:sp>
    </p:spTree>
    <p:extLst>
      <p:ext uri="{BB962C8B-B14F-4D97-AF65-F5344CB8AC3E}">
        <p14:creationId xmlns:p14="http://schemas.microsoft.com/office/powerpoint/2010/main" val="31343375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Introductie: </a:t>
            </a:r>
            <a:r>
              <a:rPr lang="nl-NL" sz="1800" dirty="0">
                <a:effectLst/>
                <a:latin typeface="Calibri" panose="020F0502020204030204" pitchFamily="34" charset="0"/>
                <a:ea typeface="Calibri" panose="020F0502020204030204" pitchFamily="34" charset="0"/>
                <a:cs typeface="Calibri" panose="020F0502020204030204" pitchFamily="34" charset="0"/>
              </a:rPr>
              <a:t>Je hebt volgende week een belangrijke afspraak met de zorgverlener over je behandeling. Je bent zenuwachtig voor de afspraak.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Stelling</a:t>
            </a:r>
            <a:r>
              <a:rPr lang="nl-NL" sz="1800" dirty="0">
                <a:effectLst/>
                <a:latin typeface="Calibri" panose="020F0502020204030204" pitchFamily="34" charset="0"/>
                <a:ea typeface="Calibri" panose="020F0502020204030204" pitchFamily="34" charset="0"/>
                <a:cs typeface="Calibri" panose="020F0502020204030204" pitchFamily="34" charset="0"/>
              </a:rPr>
              <a:t>: Ik moet alleen naar de afspraak met de zorgverlener, want het gaat alleen over mij.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rPr>
              <a:t>Toelichting</a:t>
            </a:r>
            <a:r>
              <a:rPr lang="nl-NL" sz="1800" dirty="0">
                <a:effectLst/>
                <a:latin typeface="Calibri" panose="020F0502020204030204" pitchFamily="34" charset="0"/>
                <a:ea typeface="Calibri" panose="020F0502020204030204" pitchFamily="34" charset="0"/>
              </a:rPr>
              <a:t>: </a:t>
            </a:r>
            <a:r>
              <a:rPr lang="nl-NL" sz="1800" dirty="0">
                <a:effectLst/>
                <a:latin typeface="Calibri" panose="020F0502020204030204" pitchFamily="34" charset="0"/>
                <a:ea typeface="Calibri" panose="020F0502020204030204" pitchFamily="34" charset="0"/>
                <a:cs typeface="Times New Roman" panose="02020603050405020304" pitchFamily="18" charset="0"/>
              </a:rPr>
              <a:t>Iemand meenemen naar een gesprek met de </a:t>
            </a:r>
            <a:r>
              <a:rPr lang="nl-NL" sz="1800" dirty="0">
                <a:effectLst/>
                <a:latin typeface="Calibri" panose="020F0502020204030204" pitchFamily="34" charset="0"/>
                <a:ea typeface="Calibri" panose="020F0502020204030204" pitchFamily="34" charset="0"/>
              </a:rPr>
              <a:t>zorgverlener </a:t>
            </a:r>
            <a:r>
              <a:rPr lang="nl-NL" sz="1800" dirty="0">
                <a:effectLst/>
                <a:latin typeface="Calibri" panose="020F0502020204030204" pitchFamily="34" charset="0"/>
                <a:ea typeface="Calibri" panose="020F0502020204030204" pitchFamily="34" charset="0"/>
                <a:cs typeface="Times New Roman" panose="02020603050405020304" pitchFamily="18" charset="0"/>
              </a:rPr>
              <a:t>kan prettig zijn, omdat iemand uit je vertrouwde omgeving dan kan meeluisteren en kan ondersteunen. Iemand kan, als je dat prettig vindt, tijdens het gesprek extra vragen stellen. Je kan met deze persoon ook het gesprek nabespreken. Je kunt ook vragen of je het gesprek mag opnemen.</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53</a:t>
            </a:fld>
            <a:endParaRPr lang="nl-NL"/>
          </a:p>
        </p:txBody>
      </p:sp>
    </p:spTree>
    <p:extLst>
      <p:ext uri="{BB962C8B-B14F-4D97-AF65-F5344CB8AC3E}">
        <p14:creationId xmlns:p14="http://schemas.microsoft.com/office/powerpoint/2010/main" val="34268020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Introductie: </a:t>
            </a:r>
            <a:r>
              <a:rPr lang="nl-NL" sz="1800" dirty="0">
                <a:effectLst/>
                <a:latin typeface="Calibri" panose="020F0502020204030204" pitchFamily="34" charset="0"/>
                <a:ea typeface="Calibri" panose="020F0502020204030204" pitchFamily="34" charset="0"/>
                <a:cs typeface="Calibri" panose="020F0502020204030204" pitchFamily="34" charset="0"/>
              </a:rPr>
              <a:t>Vorige week heb je een onderzoek gehad omdat je mogelijk een ziekte hebt. Over een paar dagen heb je een gesprek met de zorgverlener over het resultaat van het onderzoek. Je gaat op internet alvast op zoek naar meer informatie over deze ziekte.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8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Stelling</a:t>
            </a:r>
            <a:r>
              <a:rPr lang="nl-NL" sz="1800" dirty="0">
                <a:effectLst/>
                <a:latin typeface="Calibri" panose="020F0502020204030204" pitchFamily="34" charset="0"/>
                <a:ea typeface="Calibri" panose="020F0502020204030204" pitchFamily="34" charset="0"/>
                <a:cs typeface="Calibri" panose="020F0502020204030204" pitchFamily="34" charset="0"/>
              </a:rPr>
              <a:t>: </a:t>
            </a:r>
            <a:r>
              <a:rPr lang="nl-NL" sz="1800" b="0" dirty="0">
                <a:solidFill>
                  <a:schemeClr val="bg2"/>
                </a:solidFill>
              </a:rPr>
              <a:t>De informatie die ik op internet vind, helpt mij om meer te weten te komen over mijn ziekte. </a:t>
            </a:r>
            <a:r>
              <a:rPr lang="nl-NL" sz="1800" b="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rPr>
              <a:t>Toelichting</a:t>
            </a:r>
            <a:r>
              <a:rPr lang="nl-NL" sz="1800" dirty="0">
                <a:effectLst/>
                <a:latin typeface="Calibri" panose="020F0502020204030204" pitchFamily="34" charset="0"/>
                <a:ea typeface="Calibri" panose="020F0502020204030204" pitchFamily="34" charset="0"/>
              </a:rPr>
              <a:t>: er is veel onjuiste informatie te vinden op het internet. Vraag eventueel aan je zorgverlener waar je betrouwbare informatie kunt vinden. Denk bijvoorbeeld aan  </a:t>
            </a:r>
            <a:r>
              <a:rPr lang="nl-NL"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www.thuisarts.nl</a:t>
            </a:r>
            <a:r>
              <a:rPr lang="nl-NL" sz="1800" dirty="0">
                <a:effectLst/>
                <a:latin typeface="Calibri" panose="020F0502020204030204" pitchFamily="34" charset="0"/>
                <a:ea typeface="Calibri" panose="020F0502020204030204" pitchFamily="34" charset="0"/>
                <a:cs typeface="Times New Roman" panose="02020603050405020304" pitchFamily="18" charset="0"/>
              </a:rPr>
              <a:t>. Via</a:t>
            </a:r>
            <a:r>
              <a:rPr lang="nl-NL" sz="1800" dirty="0">
                <a:effectLst/>
                <a:latin typeface="Calibri" panose="020F0502020204030204" pitchFamily="34" charset="0"/>
                <a:ea typeface="Calibri" panose="020F0502020204030204" pitchFamily="34" charset="0"/>
              </a:rPr>
              <a:t> </a:t>
            </a:r>
            <a:r>
              <a:rPr lang="nl-NL"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www.begineengoedgesprek.nl</a:t>
            </a:r>
            <a:r>
              <a:rPr lang="nl-NL" sz="1800" dirty="0">
                <a:effectLst/>
                <a:latin typeface="Calibri" panose="020F0502020204030204" pitchFamily="34" charset="0"/>
                <a:ea typeface="Calibri" panose="020F0502020204030204" pitchFamily="34" charset="0"/>
              </a:rPr>
              <a:t> vind je meer informatie over waar je betrouwbare informatie kunt vinden over ziekte en gezondheid. </a:t>
            </a:r>
          </a:p>
          <a:p>
            <a:endParaRPr lang="nl-NL" sz="1800" dirty="0">
              <a:effectLst/>
              <a:latin typeface="Calibri" panose="020F0502020204030204" pitchFamily="34" charset="0"/>
            </a:endParaRPr>
          </a:p>
          <a:p>
            <a:endParaRPr lang="nl-NL" b="1" dirty="0"/>
          </a:p>
          <a:p>
            <a:r>
              <a:rPr lang="nl-NL" b="1" dirty="0"/>
              <a:t>Einde presentatie product 5</a:t>
            </a: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54</a:t>
            </a:fld>
            <a:endParaRPr lang="nl-NL"/>
          </a:p>
        </p:txBody>
      </p:sp>
    </p:spTree>
    <p:extLst>
      <p:ext uri="{BB962C8B-B14F-4D97-AF65-F5344CB8AC3E}">
        <p14:creationId xmlns:p14="http://schemas.microsoft.com/office/powerpoint/2010/main" val="26663291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afsluiting werkt het beste via de zogenoemde popcorn-methode. Dit betekent dat iedereen die zich ertoe geroepen voelt een antwoord mag geven als iemand daar op dat moment zin in heeft (geen verplichting). De rest luistert actief en neutraal. Als het niet direct iemand antwoord geeft helpt het om nog iets langer stil te zijn, er komt echt iemand vanzelf met een antwoord op de vraag. Kies afhankelijk van de tijd en de reacties voor een of meerdere van de onderstaande vragen;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Wat heb je aan deze bijeenkomst gehad?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Wat ga je met de informatie uit deze bijeenkomst doen?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Met wie ga je deze informatie bespreken?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Heb je nog vragen? </a:t>
            </a:r>
          </a:p>
          <a:p>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55</a:t>
            </a:fld>
            <a:endParaRPr lang="nl-NL"/>
          </a:p>
        </p:txBody>
      </p:sp>
    </p:spTree>
    <p:extLst>
      <p:ext uri="{BB962C8B-B14F-4D97-AF65-F5344CB8AC3E}">
        <p14:creationId xmlns:p14="http://schemas.microsoft.com/office/powerpoint/2010/main" val="24923811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a:t>Einde presentatie</a:t>
            </a:r>
            <a:endParaRPr lang="nl-NL" b="1"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56</a:t>
            </a:fld>
            <a:endParaRPr lang="nl-NL"/>
          </a:p>
        </p:txBody>
      </p:sp>
    </p:spTree>
    <p:extLst>
      <p:ext uri="{BB962C8B-B14F-4D97-AF65-F5344CB8AC3E}">
        <p14:creationId xmlns:p14="http://schemas.microsoft.com/office/powerpoint/2010/main" val="2235891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Op deze dia kun je de stappen van Samen Beslissen zien.  Allereerst is het belangrijk te weten dat je een keuze hebt over jouw behandeling. Je mag bijvoorbeeld mee beslissen over het gebruik van medicijnen, welke behandeling het beste bij jou past, maar ook of je wel of niet een operatie wil. Je kunt samen beslissen met je huisarts, de dokter in het ziekenhuis, maar bijvoorbeeld ook met een verpleegkundige. </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Vervolgens bespreekt de zorgverlener de verschillende opties met jou. Zo kunnen er verschillende medicijnen zijn voor je klacht of ziekte. Of zijn er meerdere opties waar je behandeling kan plaatsvinden (zoals in een ziekenhuis of kliniek). Je kunt er ook voor kiezen om niets te doen. </a:t>
            </a:r>
          </a:p>
          <a:p>
            <a:endParaRPr lang="nl-NL" i="1" dirty="0"/>
          </a:p>
          <a:p>
            <a:r>
              <a:rPr lang="nl-NL" i="1" dirty="0"/>
              <a:t>Daarna vertel je wat jouw voorkeur heeft en wat je belangrijk vindt. Vind je het bijvoorbeeld moeilijk om pillen te slikken? Of wil je graag nog kunnen blijven sporten na je behandeling? </a:t>
            </a:r>
          </a:p>
          <a:p>
            <a:endParaRPr lang="nl-NL" i="1" dirty="0"/>
          </a:p>
          <a:p>
            <a:pPr marL="0" indent="0">
              <a:buNone/>
            </a:pPr>
            <a:r>
              <a:rPr lang="nl-NL" i="1" dirty="0"/>
              <a:t>Uiteindelijk maak je een keuze. Uiteindelijk beslis je samen met je zorgverlener wat het beste bij jou past. </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6</a:t>
            </a:fld>
            <a:endParaRPr lang="nl-NL"/>
          </a:p>
        </p:txBody>
      </p:sp>
    </p:spTree>
    <p:extLst>
      <p:ext uri="{BB962C8B-B14F-4D97-AF65-F5344CB8AC3E}">
        <p14:creationId xmlns:p14="http://schemas.microsoft.com/office/powerpoint/2010/main" val="3202479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nl-NL" dirty="0"/>
              <a:t>“Tekst bij dia door begeleider” </a:t>
            </a:r>
            <a:endParaRPr lang="nl-NL" i="1" dirty="0"/>
          </a:p>
          <a:p>
            <a:pPr>
              <a:lnSpc>
                <a:spcPct val="200000"/>
              </a:lnSpc>
            </a:pPr>
            <a:r>
              <a:rPr lang="nl-NL" i="1" dirty="0"/>
              <a:t>Waarom is Samen Beslissen nu zo belangrijk? Uit onderzoek is gebleken dat je als patiënt met samen beslissen de zorg krijgt die bij jou past. Je bent beter geïnformeerd en de zorgverlener weet ook beter wat jij wilt en belangrijk vindt. De betrokkenheid tussen jou, jouw naasten en je zorgverlener is ook beter. Ook ben jij als patiënt meer tevreden als je samen kunt beslissen. </a:t>
            </a:r>
          </a:p>
          <a:p>
            <a:pPr>
              <a:lnSpc>
                <a:spcPct val="200000"/>
              </a:lnSpc>
            </a:pPr>
            <a:endParaRPr lang="nl-NL" i="1" dirty="0"/>
          </a:p>
          <a:p>
            <a:pPr>
              <a:lnSpc>
                <a:spcPct val="200000"/>
              </a:lnSpc>
            </a:pPr>
            <a:r>
              <a:rPr lang="nl-NL" b="1" i="0" dirty="0"/>
              <a:t>Personaliseer tip: onderzoek / analyse uit eigen organisatie</a:t>
            </a:r>
          </a:p>
          <a:p>
            <a:pPr>
              <a:lnSpc>
                <a:spcPct val="200000"/>
              </a:lnSpc>
            </a:pPr>
            <a:r>
              <a:rPr lang="nl-NL" i="0" dirty="0"/>
              <a:t>Kijk of er in jouw organisatie onderzoek is gedaan naar Samen Beslissen; de resultaten kun je ook hier delen.</a:t>
            </a:r>
          </a:p>
          <a:p>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7</a:t>
            </a:fld>
            <a:endParaRPr lang="nl-NL"/>
          </a:p>
        </p:txBody>
      </p:sp>
    </p:spTree>
    <p:extLst>
      <p:ext uri="{BB962C8B-B14F-4D97-AF65-F5344CB8AC3E}">
        <p14:creationId xmlns:p14="http://schemas.microsoft.com/office/powerpoint/2010/main" val="4099208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0" dirty="0"/>
              <a:t>De volgende 5 slides bevatten voorbeelden over wat Samen Beslissen is. Deze voorbeelden zijn optioneel. Je kunt er een paar uitkiezen om te bespreken tijdens de bijeenkomst. </a:t>
            </a:r>
          </a:p>
          <a:p>
            <a:endParaRPr lang="nl-NL" dirty="0"/>
          </a:p>
          <a:p>
            <a:r>
              <a:rPr lang="nl-NL" dirty="0"/>
              <a:t>Tekst voor begeleider</a:t>
            </a:r>
          </a:p>
          <a:p>
            <a:r>
              <a:rPr lang="nl-NL" i="1" dirty="0"/>
              <a:t>Om dit iets beter uit te leggen, heb ik hier een paar voorbeelden. </a:t>
            </a:r>
          </a:p>
          <a:p>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Variatie optie: vraag aan de patiënten een voorbeeld van Samen Beslissen</a:t>
            </a:r>
            <a:endParaRPr lang="nl-NL" dirty="0"/>
          </a:p>
          <a:p>
            <a:r>
              <a:rPr lang="nl-NL" dirty="0"/>
              <a:t>Optioneel kun je de patiënten tijdens de bijeenkomst vragen of zij een voorbeeld hebben van Samen Beslissen: waar heeft hij/zij weleens een keuze gemaakt? Wat heeft hij/zij daaruit geleerd? Welke tips heeft hij/zij?</a:t>
            </a:r>
            <a:endParaRPr lang="nl-NL" i="1" dirty="0"/>
          </a:p>
          <a:p>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Personaliseer optie: voorbeelden uit eigen organisatie / specifieke doelgroep</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Optioneel kun je voorbeelden selecteren uit de eigen organisatie passend bij de doelgroep van je bijeenkomst. Werk deze uit op een soortgelijke dia en bespreek deze in de bijeenkomst. De context kun je ook uitwerken onder de dia. Kijk of je daarin ook de variatie optie kunt meenemen als je een langere bijeenkomst organiseert.</a:t>
            </a:r>
            <a:endParaRPr lang="nl-NL" i="1" dirty="0"/>
          </a:p>
          <a:p>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8</a:t>
            </a:fld>
            <a:endParaRPr lang="nl-NL"/>
          </a:p>
        </p:txBody>
      </p:sp>
    </p:spTree>
    <p:extLst>
      <p:ext uri="{BB962C8B-B14F-4D97-AF65-F5344CB8AC3E}">
        <p14:creationId xmlns:p14="http://schemas.microsoft.com/office/powerpoint/2010/main" val="2546868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r>
              <a:rPr lang="nl-NL" i="1" dirty="0"/>
              <a:t>*Voorlezen voorbeeld.* In dit voorbeeld zie je dat er soms andere mogelijkheden zijn voor het slikken van veel pillen op een dag. Het belangrijkste is dus dat je aan je zorgverlener vertelt over jouw situatie en wat jij belangrijk vindt. Dan kunnen jullie samen op zoek naar een oplossing. </a:t>
            </a:r>
          </a:p>
          <a:p>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p:txBody>
      </p:sp>
      <p:sp>
        <p:nvSpPr>
          <p:cNvPr id="4" name="Tijdelijke aanduiding voor dianummer 3"/>
          <p:cNvSpPr>
            <a:spLocks noGrp="1"/>
          </p:cNvSpPr>
          <p:nvPr>
            <p:ph type="sldNum" sz="quarter" idx="5"/>
          </p:nvPr>
        </p:nvSpPr>
        <p:spPr/>
        <p:txBody>
          <a:bodyPr/>
          <a:lstStyle/>
          <a:p>
            <a:fld id="{17A755F9-266D-45EE-82C5-7BB9B5B2BD53}" type="slidenum">
              <a:rPr lang="nl-NL" smtClean="0"/>
              <a:t>9</a:t>
            </a:fld>
            <a:endParaRPr lang="nl-NL"/>
          </a:p>
        </p:txBody>
      </p:sp>
    </p:spTree>
    <p:extLst>
      <p:ext uri="{BB962C8B-B14F-4D97-AF65-F5344CB8AC3E}">
        <p14:creationId xmlns:p14="http://schemas.microsoft.com/office/powerpoint/2010/main" val="1548144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www.begineengoedgesprek.nl/" TargetMode="Externa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4DDC1BF7-84C0-48D2-BBD9-DAE4B7445624}"/>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22159D6A-937C-4723-8A2D-431ABBEB6C4D}"/>
              </a:ext>
            </a:extLst>
          </p:cNvPr>
          <p:cNvSpPr>
            <a:spLocks noGrp="1"/>
          </p:cNvSpPr>
          <p:nvPr>
            <p:ph type="ctrTitle" hasCustomPrompt="1"/>
          </p:nvPr>
        </p:nvSpPr>
        <p:spPr>
          <a:xfrm>
            <a:off x="1524000" y="1122363"/>
            <a:ext cx="9144000" cy="2387600"/>
          </a:xfrm>
        </p:spPr>
        <p:txBody>
          <a:bodyPr anchor="b">
            <a:normAutofit/>
          </a:bodyPr>
          <a:lstStyle>
            <a:lvl1pPr algn="ctr">
              <a:defRPr sz="8000">
                <a:solidFill>
                  <a:schemeClr val="bg1"/>
                </a:solidFill>
              </a:defRPr>
            </a:lvl1pPr>
          </a:lstStyle>
          <a:p>
            <a:r>
              <a:rPr lang="nl-NL"/>
              <a:t>Grote Titel</a:t>
            </a:r>
            <a:endParaRPr lang="nl-NL" dirty="0"/>
          </a:p>
        </p:txBody>
      </p:sp>
      <p:sp>
        <p:nvSpPr>
          <p:cNvPr id="3" name="Ondertitel 2">
            <a:extLst>
              <a:ext uri="{FF2B5EF4-FFF2-40B4-BE49-F238E27FC236}">
                <a16:creationId xmlns:a16="http://schemas.microsoft.com/office/drawing/2014/main" id="{4E807626-A1A5-45A2-824E-487E41E3EFEC}"/>
              </a:ext>
            </a:extLst>
          </p:cNvPr>
          <p:cNvSpPr>
            <a:spLocks noGrp="1"/>
          </p:cNvSpPr>
          <p:nvPr>
            <p:ph type="subTitle" idx="1" hasCustomPrompt="1"/>
          </p:nvPr>
        </p:nvSpPr>
        <p:spPr>
          <a:xfrm>
            <a:off x="1524000" y="3673230"/>
            <a:ext cx="9144000" cy="1584569"/>
          </a:xfrm>
        </p:spPr>
        <p:txBody>
          <a:bodyPr>
            <a:norm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Ondertitel</a:t>
            </a:r>
            <a:endParaRPr lang="nl-NL" dirty="0"/>
          </a:p>
        </p:txBody>
      </p:sp>
      <p:sp>
        <p:nvSpPr>
          <p:cNvPr id="10" name="Rechthoek 9">
            <a:extLst>
              <a:ext uri="{FF2B5EF4-FFF2-40B4-BE49-F238E27FC236}">
                <a16:creationId xmlns:a16="http://schemas.microsoft.com/office/drawing/2014/main" id="{B526240A-ABCC-478B-8D36-ED9DCD6C91EE}"/>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F6355EC2-9A50-46F6-9FE3-CDC1401EFBBF}"/>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00552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9EEA25-E7AB-413B-B9A2-6CB0AE3BEFB4}"/>
              </a:ext>
            </a:extLst>
          </p:cNvPr>
          <p:cNvSpPr>
            <a:spLocks noGrp="1"/>
          </p:cNvSpPr>
          <p:nvPr>
            <p:ph type="title" hasCustomPrompt="1"/>
          </p:nvPr>
        </p:nvSpPr>
        <p:spPr/>
        <p:txBody>
          <a:bodyPr/>
          <a:lstStyle/>
          <a:p>
            <a:r>
              <a:rPr lang="nl-NL" dirty="0"/>
              <a:t>Titel</a:t>
            </a:r>
          </a:p>
        </p:txBody>
      </p:sp>
      <p:sp>
        <p:nvSpPr>
          <p:cNvPr id="3" name="Tijdelijke aanduiding voor datum 2">
            <a:extLst>
              <a:ext uri="{FF2B5EF4-FFF2-40B4-BE49-F238E27FC236}">
                <a16:creationId xmlns:a16="http://schemas.microsoft.com/office/drawing/2014/main" id="{0BD66711-C1D8-4C2C-8716-1A28A6A3F9D4}"/>
              </a:ext>
            </a:extLst>
          </p:cNvPr>
          <p:cNvSpPr>
            <a:spLocks noGrp="1"/>
          </p:cNvSpPr>
          <p:nvPr>
            <p:ph type="dt" sz="half" idx="10"/>
          </p:nvPr>
        </p:nvSpPr>
        <p:spPr/>
        <p:txBody>
          <a:bodyPr/>
          <a:lstStyle>
            <a:lvl1pPr>
              <a:defRPr>
                <a:solidFill>
                  <a:schemeClr val="tx1"/>
                </a:solidFill>
              </a:defRPr>
            </a:lvl1pPr>
          </a:lstStyle>
          <a:p>
            <a:fld id="{A831619C-8478-4336-979D-83A6FC6920FC}" type="datetimeFigureOut">
              <a:rPr lang="nl-NL" smtClean="0"/>
              <a:pPr/>
              <a:t>18-01-2022</a:t>
            </a:fld>
            <a:endParaRPr lang="nl-NL" dirty="0"/>
          </a:p>
        </p:txBody>
      </p:sp>
      <p:sp>
        <p:nvSpPr>
          <p:cNvPr id="4" name="Tijdelijke aanduiding voor voettekst 3">
            <a:extLst>
              <a:ext uri="{FF2B5EF4-FFF2-40B4-BE49-F238E27FC236}">
                <a16:creationId xmlns:a16="http://schemas.microsoft.com/office/drawing/2014/main" id="{BF812037-BFEB-42CC-8BCB-AF25334791B8}"/>
              </a:ext>
            </a:extLst>
          </p:cNvPr>
          <p:cNvSpPr>
            <a:spLocks noGrp="1"/>
          </p:cNvSpPr>
          <p:nvPr>
            <p:ph type="ftr" sz="quarter" idx="11"/>
          </p:nvPr>
        </p:nvSpPr>
        <p:spPr/>
        <p:txBody>
          <a:bodyPr/>
          <a:lstStyle>
            <a:lvl1pPr>
              <a:defRPr>
                <a:solidFill>
                  <a:schemeClr val="tx1"/>
                </a:solidFill>
              </a:defRPr>
            </a:lvl1pPr>
          </a:lstStyle>
          <a:p>
            <a:endParaRPr lang="nl-NL" dirty="0"/>
          </a:p>
        </p:txBody>
      </p:sp>
      <p:sp>
        <p:nvSpPr>
          <p:cNvPr id="5" name="Tijdelijke aanduiding voor dianummer 4">
            <a:extLst>
              <a:ext uri="{FF2B5EF4-FFF2-40B4-BE49-F238E27FC236}">
                <a16:creationId xmlns:a16="http://schemas.microsoft.com/office/drawing/2014/main" id="{E7781989-2BD4-4EF0-8F9A-81890C7BF98E}"/>
              </a:ext>
            </a:extLst>
          </p:cNvPr>
          <p:cNvSpPr>
            <a:spLocks noGrp="1"/>
          </p:cNvSpPr>
          <p:nvPr>
            <p:ph type="sldNum" sz="quarter" idx="12"/>
          </p:nvPr>
        </p:nvSpPr>
        <p:spPr/>
        <p:txBody>
          <a:bodyPr/>
          <a:lstStyle>
            <a:lvl1pPr>
              <a:defRPr>
                <a:solidFill>
                  <a:schemeClr val="tx1"/>
                </a:solidFill>
              </a:defRPr>
            </a:lvl1p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118170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 1">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p>
            <a:fld id="{A831619C-8478-4336-979D-83A6FC6920FC}" type="datetimeFigureOut">
              <a:rPr lang="nl-NL" smtClean="0"/>
              <a:t>18-01-2022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p>
            <a:fld id="{3FA2E925-7066-44B1-BCC7-5C81739BE584}" type="slidenum">
              <a:rPr lang="nl-NL" smtClean="0"/>
              <a:t>‹nr.›</a:t>
            </a:fld>
            <a:endParaRPr lang="nl-NL" dirty="0"/>
          </a:p>
        </p:txBody>
      </p:sp>
      <p:sp>
        <p:nvSpPr>
          <p:cNvPr id="8" name="Tijdelijke aanduiding voor tekst 7">
            <a:extLst>
              <a:ext uri="{FF2B5EF4-FFF2-40B4-BE49-F238E27FC236}">
                <a16:creationId xmlns:a16="http://schemas.microsoft.com/office/drawing/2014/main" id="{55782058-C2D0-433C-BEAB-40DB8437EC03}"/>
              </a:ext>
            </a:extLst>
          </p:cNvPr>
          <p:cNvSpPr>
            <a:spLocks noGrp="1"/>
          </p:cNvSpPr>
          <p:nvPr>
            <p:ph type="body" sz="quarter" idx="13" hasCustomPrompt="1"/>
          </p:nvPr>
        </p:nvSpPr>
        <p:spPr/>
        <p:txBody>
          <a:bodyPr/>
          <a:lstStyle>
            <a:lvl1pPr marL="0" indent="0">
              <a:buFont typeface="Arial" panose="020B0604020202020204" pitchFamily="34" charset="0"/>
              <a:buNone/>
              <a:defRPr/>
            </a:lvl1pPr>
            <a:lvl2pPr>
              <a:buNone/>
              <a:defRPr/>
            </a:lvl2pPr>
            <a:lvl3pPr>
              <a:buNone/>
              <a:defRPr/>
            </a:lvl3pPr>
            <a:lvl4pPr>
              <a:buNone/>
              <a:defRPr/>
            </a:lvl4pPr>
            <a:lvl5pPr>
              <a:buNone/>
              <a:defRPr/>
            </a:lvl5pPr>
          </a:lstStyle>
          <a:p>
            <a:pPr lvl="0"/>
            <a:r>
              <a:rPr lang="nl-NL" dirty="0"/>
              <a:t>Statement tekst</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ekstvak 2">
            <a:extLst>
              <a:ext uri="{FF2B5EF4-FFF2-40B4-BE49-F238E27FC236}">
                <a16:creationId xmlns:a16="http://schemas.microsoft.com/office/drawing/2014/main" id="{3950B4F9-0B80-45CC-97B3-4AD1E7B59ED9}"/>
              </a:ext>
            </a:extLst>
          </p:cNvPr>
          <p:cNvSpPr txBox="1"/>
          <p:nvPr userDrawn="1"/>
        </p:nvSpPr>
        <p:spPr>
          <a:xfrm>
            <a:off x="838200" y="745951"/>
            <a:ext cx="10515600" cy="707886"/>
          </a:xfrm>
          <a:prstGeom prst="rect">
            <a:avLst/>
          </a:prstGeom>
          <a:noFill/>
        </p:spPr>
        <p:txBody>
          <a:bodyPr wrap="none" lIns="0" tIns="0" rIns="0" bIns="0" rtlCol="0">
            <a:noAutofit/>
          </a:bodyPr>
          <a:lstStyle/>
          <a:p>
            <a:r>
              <a:rPr lang="nl-NL" sz="4000" u="heavy" kern="1200" baseline="0" dirty="0">
                <a:solidFill>
                  <a:schemeClr val="tx1"/>
                </a:solidFill>
                <a:latin typeface="+mj-lt"/>
                <a:ea typeface="+mj-ea"/>
                <a:cs typeface="+mj-cs"/>
              </a:rPr>
              <a:t>Statement                                                                                    </a:t>
            </a:r>
          </a:p>
        </p:txBody>
      </p:sp>
    </p:spTree>
    <p:extLst>
      <p:ext uri="{BB962C8B-B14F-4D97-AF65-F5344CB8AC3E}">
        <p14:creationId xmlns:p14="http://schemas.microsoft.com/office/powerpoint/2010/main" val="331009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 2">
    <p:bg>
      <p:bgPr>
        <a:solidFill>
          <a:schemeClr val="accent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lvl1pPr>
              <a:defRPr>
                <a:solidFill>
                  <a:schemeClr val="bg1"/>
                </a:solidFill>
              </a:defRPr>
            </a:lvl1pPr>
          </a:lstStyle>
          <a:p>
            <a:fld id="{A831619C-8478-4336-979D-83A6FC6920FC}" type="datetimeFigureOut">
              <a:rPr lang="nl-NL" smtClean="0"/>
              <a:pPr/>
              <a:t>18-01-2022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lvl1pPr>
              <a:defRPr>
                <a:solidFill>
                  <a:schemeClr val="bg1"/>
                </a:solidFill>
              </a:defRPr>
            </a:lvl1pPr>
          </a:lstStyle>
          <a:p>
            <a:fld id="{3FA2E925-7066-44B1-BCC7-5C81739BE584}" type="slidenum">
              <a:rPr lang="nl-NL" smtClean="0"/>
              <a:pPr/>
              <a:t>‹nr.›</a:t>
            </a:fld>
            <a:endParaRPr lang="nl-NL" dirty="0"/>
          </a:p>
        </p:txBody>
      </p:sp>
      <p:sp>
        <p:nvSpPr>
          <p:cNvPr id="8" name="Tijdelijke aanduiding voor tekst 7">
            <a:extLst>
              <a:ext uri="{FF2B5EF4-FFF2-40B4-BE49-F238E27FC236}">
                <a16:creationId xmlns:a16="http://schemas.microsoft.com/office/drawing/2014/main" id="{55782058-C2D0-433C-BEAB-40DB8437EC03}"/>
              </a:ext>
            </a:extLst>
          </p:cNvPr>
          <p:cNvSpPr>
            <a:spLocks noGrp="1"/>
          </p:cNvSpPr>
          <p:nvPr>
            <p:ph type="body" sz="quarter" idx="13" hasCustomPrompt="1"/>
          </p:nvPr>
        </p:nvSpPr>
        <p:spPr/>
        <p:txBody>
          <a:bodyPr/>
          <a:lstStyle>
            <a:lvl1pPr marL="0" indent="0">
              <a:buFont typeface="Arial" panose="020B0604020202020204" pitchFamily="34" charset="0"/>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nl-NL" dirty="0"/>
              <a:t>Statement tekst</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ekstvak 2">
            <a:extLst>
              <a:ext uri="{FF2B5EF4-FFF2-40B4-BE49-F238E27FC236}">
                <a16:creationId xmlns:a16="http://schemas.microsoft.com/office/drawing/2014/main" id="{3950B4F9-0B80-45CC-97B3-4AD1E7B59ED9}"/>
              </a:ext>
            </a:extLst>
          </p:cNvPr>
          <p:cNvSpPr txBox="1"/>
          <p:nvPr userDrawn="1"/>
        </p:nvSpPr>
        <p:spPr>
          <a:xfrm>
            <a:off x="838200" y="745951"/>
            <a:ext cx="10515600" cy="707886"/>
          </a:xfrm>
          <a:prstGeom prst="rect">
            <a:avLst/>
          </a:prstGeom>
          <a:noFill/>
        </p:spPr>
        <p:txBody>
          <a:bodyPr wrap="none" lIns="0" tIns="0" rIns="0" bIns="0" rtlCol="0">
            <a:noAutofit/>
          </a:bodyPr>
          <a:lstStyle/>
          <a:p>
            <a:r>
              <a:rPr lang="nl-NL" sz="4000" u="heavy" kern="1200" baseline="0" dirty="0">
                <a:solidFill>
                  <a:schemeClr val="bg1"/>
                </a:solidFill>
                <a:latin typeface="+mj-lt"/>
                <a:ea typeface="+mj-ea"/>
                <a:cs typeface="+mj-cs"/>
              </a:rPr>
              <a:t>Statement                                                                                    </a:t>
            </a:r>
          </a:p>
        </p:txBody>
      </p:sp>
      <p:sp>
        <p:nvSpPr>
          <p:cNvPr id="7" name="Rechthoek 6">
            <a:extLst>
              <a:ext uri="{FF2B5EF4-FFF2-40B4-BE49-F238E27FC236}">
                <a16:creationId xmlns:a16="http://schemas.microsoft.com/office/drawing/2014/main" id="{CFC081DE-1BFF-4FF9-9606-793B4680D603}"/>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Rechthoek 8">
            <a:extLst>
              <a:ext uri="{FF2B5EF4-FFF2-40B4-BE49-F238E27FC236}">
                <a16:creationId xmlns:a16="http://schemas.microsoft.com/office/drawing/2014/main" id="{A53D7EA4-BF9F-4D79-B9B1-3C7896F154D7}"/>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408537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 3">
    <p:bg>
      <p:bgPr>
        <a:solidFill>
          <a:schemeClr val="accent2"/>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lvl1pPr>
              <a:defRPr>
                <a:solidFill>
                  <a:schemeClr val="bg1"/>
                </a:solidFill>
              </a:defRPr>
            </a:lvl1pPr>
          </a:lstStyle>
          <a:p>
            <a:fld id="{A831619C-8478-4336-979D-83A6FC6920FC}" type="datetimeFigureOut">
              <a:rPr lang="nl-NL" smtClean="0"/>
              <a:pPr/>
              <a:t>18-01-2022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lvl1pPr>
              <a:defRPr>
                <a:solidFill>
                  <a:schemeClr val="bg1"/>
                </a:solidFill>
              </a:defRPr>
            </a:lvl1pPr>
          </a:lstStyle>
          <a:p>
            <a:fld id="{3FA2E925-7066-44B1-BCC7-5C81739BE584}" type="slidenum">
              <a:rPr lang="nl-NL" smtClean="0"/>
              <a:pPr/>
              <a:t>‹nr.›</a:t>
            </a:fld>
            <a:endParaRPr lang="nl-NL" dirty="0"/>
          </a:p>
        </p:txBody>
      </p:sp>
      <p:sp>
        <p:nvSpPr>
          <p:cNvPr id="8" name="Tijdelijke aanduiding voor tekst 7">
            <a:extLst>
              <a:ext uri="{FF2B5EF4-FFF2-40B4-BE49-F238E27FC236}">
                <a16:creationId xmlns:a16="http://schemas.microsoft.com/office/drawing/2014/main" id="{55782058-C2D0-433C-BEAB-40DB8437EC03}"/>
              </a:ext>
            </a:extLst>
          </p:cNvPr>
          <p:cNvSpPr>
            <a:spLocks noGrp="1"/>
          </p:cNvSpPr>
          <p:nvPr>
            <p:ph type="body" sz="quarter" idx="13" hasCustomPrompt="1"/>
          </p:nvPr>
        </p:nvSpPr>
        <p:spPr/>
        <p:txBody>
          <a:bodyPr/>
          <a:lstStyle>
            <a:lvl1pPr marL="0" indent="0">
              <a:buFont typeface="Arial" panose="020B0604020202020204" pitchFamily="34" charset="0"/>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nl-NL" dirty="0"/>
              <a:t>Statement tekst</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ekstvak 2">
            <a:extLst>
              <a:ext uri="{FF2B5EF4-FFF2-40B4-BE49-F238E27FC236}">
                <a16:creationId xmlns:a16="http://schemas.microsoft.com/office/drawing/2014/main" id="{3950B4F9-0B80-45CC-97B3-4AD1E7B59ED9}"/>
              </a:ext>
            </a:extLst>
          </p:cNvPr>
          <p:cNvSpPr txBox="1"/>
          <p:nvPr userDrawn="1"/>
        </p:nvSpPr>
        <p:spPr>
          <a:xfrm>
            <a:off x="838200" y="745951"/>
            <a:ext cx="10515600" cy="707886"/>
          </a:xfrm>
          <a:prstGeom prst="rect">
            <a:avLst/>
          </a:prstGeom>
          <a:noFill/>
        </p:spPr>
        <p:txBody>
          <a:bodyPr wrap="none" lIns="0" tIns="0" rIns="0" bIns="0" rtlCol="0">
            <a:noAutofit/>
          </a:bodyPr>
          <a:lstStyle/>
          <a:p>
            <a:r>
              <a:rPr lang="nl-NL" sz="4000" u="heavy" kern="1200" baseline="0" dirty="0">
                <a:solidFill>
                  <a:schemeClr val="bg1"/>
                </a:solidFill>
                <a:latin typeface="+mj-lt"/>
                <a:ea typeface="+mj-ea"/>
                <a:cs typeface="+mj-cs"/>
              </a:rPr>
              <a:t>Statement                                                                                    </a:t>
            </a:r>
          </a:p>
        </p:txBody>
      </p:sp>
      <p:sp>
        <p:nvSpPr>
          <p:cNvPr id="7" name="Rechthoek 6">
            <a:extLst>
              <a:ext uri="{FF2B5EF4-FFF2-40B4-BE49-F238E27FC236}">
                <a16:creationId xmlns:a16="http://schemas.microsoft.com/office/drawing/2014/main" id="{CFC081DE-1BFF-4FF9-9606-793B4680D603}"/>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Rechthoek 8">
            <a:extLst>
              <a:ext uri="{FF2B5EF4-FFF2-40B4-BE49-F238E27FC236}">
                <a16:creationId xmlns:a16="http://schemas.microsoft.com/office/drawing/2014/main" id="{A53D7EA4-BF9F-4D79-B9B1-3C7896F154D7}"/>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07873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afbeelding groot -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476BF8-802F-4E70-AC9C-4ED7C0B669DA}"/>
              </a:ext>
            </a:extLst>
          </p:cNvPr>
          <p:cNvSpPr>
            <a:spLocks noGrp="1"/>
          </p:cNvSpPr>
          <p:nvPr>
            <p:ph type="title" hasCustomPrompt="1"/>
          </p:nvPr>
        </p:nvSpPr>
        <p:spPr>
          <a:xfrm>
            <a:off x="838200" y="487101"/>
            <a:ext cx="10515600" cy="365125"/>
          </a:xfrm>
        </p:spPr>
        <p:txBody>
          <a:bodyPr wrap="none">
            <a:normAutofit/>
          </a:bodyPr>
          <a:lstStyle>
            <a:lvl1pPr>
              <a:defRPr sz="2000" u="none"/>
            </a:lvl1pPr>
          </a:lstStyle>
          <a:p>
            <a:r>
              <a:rPr lang="nl-NL" dirty="0"/>
              <a:t>Titel</a:t>
            </a:r>
          </a:p>
        </p:txBody>
      </p:sp>
      <p:sp>
        <p:nvSpPr>
          <p:cNvPr id="3" name="Tijdelijke aanduiding voor datum 2">
            <a:extLst>
              <a:ext uri="{FF2B5EF4-FFF2-40B4-BE49-F238E27FC236}">
                <a16:creationId xmlns:a16="http://schemas.microsoft.com/office/drawing/2014/main" id="{35A6ED79-7A1D-4494-9FD8-8CE4BCA689D6}"/>
              </a:ext>
            </a:extLst>
          </p:cNvPr>
          <p:cNvSpPr>
            <a:spLocks noGrp="1"/>
          </p:cNvSpPr>
          <p:nvPr>
            <p:ph type="dt" sz="half" idx="10"/>
          </p:nvPr>
        </p:nvSpPr>
        <p:spPr/>
        <p:txBody>
          <a:bodyPr/>
          <a:lstStyle/>
          <a:p>
            <a:fld id="{A831619C-8478-4336-979D-83A6FC6920FC}" type="datetimeFigureOut">
              <a:rPr lang="nl-NL" smtClean="0"/>
              <a:pPr/>
              <a:t>18-01-2022</a:t>
            </a:fld>
            <a:endParaRPr lang="nl-NL" dirty="0"/>
          </a:p>
        </p:txBody>
      </p:sp>
      <p:sp>
        <p:nvSpPr>
          <p:cNvPr id="4" name="Tijdelijke aanduiding voor voettekst 3">
            <a:extLst>
              <a:ext uri="{FF2B5EF4-FFF2-40B4-BE49-F238E27FC236}">
                <a16:creationId xmlns:a16="http://schemas.microsoft.com/office/drawing/2014/main" id="{AC63EBDB-4CD2-4C1A-A24F-52FE3A6A98A2}"/>
              </a:ext>
            </a:extLst>
          </p:cNvPr>
          <p:cNvSpPr>
            <a:spLocks noGrp="1"/>
          </p:cNvSpPr>
          <p:nvPr>
            <p:ph type="ftr" sz="quarter" idx="11"/>
          </p:nvPr>
        </p:nvSpPr>
        <p:spPr/>
        <p:txBody>
          <a:bodyPr/>
          <a:lstStyle/>
          <a:p>
            <a:endParaRPr lang="nl-NL" dirty="0">
              <a:solidFill>
                <a:schemeClr val="tx1"/>
              </a:solidFill>
            </a:endParaRPr>
          </a:p>
        </p:txBody>
      </p:sp>
      <p:sp>
        <p:nvSpPr>
          <p:cNvPr id="5" name="Tijdelijke aanduiding voor dianummer 4">
            <a:extLst>
              <a:ext uri="{FF2B5EF4-FFF2-40B4-BE49-F238E27FC236}">
                <a16:creationId xmlns:a16="http://schemas.microsoft.com/office/drawing/2014/main" id="{1D686FDB-38BF-4085-95BA-74611871A287}"/>
              </a:ext>
            </a:extLst>
          </p:cNvPr>
          <p:cNvSpPr>
            <a:spLocks noGrp="1"/>
          </p:cNvSpPr>
          <p:nvPr>
            <p:ph type="sldNum" sz="quarter" idx="12"/>
          </p:nvPr>
        </p:nvSpPr>
        <p:spPr/>
        <p:txBody>
          <a:bodyPr/>
          <a:lstStyle/>
          <a:p>
            <a:fld id="{3FA2E925-7066-44B1-BCC7-5C81739BE584}" type="slidenum">
              <a:rPr lang="nl-NL" smtClean="0"/>
              <a:pPr/>
              <a:t>‹nr.›</a:t>
            </a:fld>
            <a:endParaRPr lang="nl-NL" dirty="0"/>
          </a:p>
        </p:txBody>
      </p:sp>
      <p:sp>
        <p:nvSpPr>
          <p:cNvPr id="8" name="Tijdelijke aanduiding voor afbeelding 9">
            <a:extLst>
              <a:ext uri="{FF2B5EF4-FFF2-40B4-BE49-F238E27FC236}">
                <a16:creationId xmlns:a16="http://schemas.microsoft.com/office/drawing/2014/main" id="{51E21DA3-4F30-45AD-936E-9C38CA7590E5}"/>
              </a:ext>
            </a:extLst>
          </p:cNvPr>
          <p:cNvSpPr>
            <a:spLocks noGrp="1"/>
          </p:cNvSpPr>
          <p:nvPr>
            <p:ph type="pic" sz="quarter" idx="14" hasCustomPrompt="1"/>
          </p:nvPr>
        </p:nvSpPr>
        <p:spPr>
          <a:xfrm>
            <a:off x="838200" y="876300"/>
            <a:ext cx="10515599" cy="5257800"/>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Tree>
    <p:extLst>
      <p:ext uri="{BB962C8B-B14F-4D97-AF65-F5344CB8AC3E}">
        <p14:creationId xmlns:p14="http://schemas.microsoft.com/office/powerpoint/2010/main" val="267564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en afbeelding groot - 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476BF8-802F-4E70-AC9C-4ED7C0B669DA}"/>
              </a:ext>
            </a:extLst>
          </p:cNvPr>
          <p:cNvSpPr>
            <a:spLocks noGrp="1"/>
          </p:cNvSpPr>
          <p:nvPr>
            <p:ph type="title" hasCustomPrompt="1"/>
          </p:nvPr>
        </p:nvSpPr>
        <p:spPr>
          <a:xfrm>
            <a:off x="838200" y="487101"/>
            <a:ext cx="10515600" cy="365125"/>
          </a:xfrm>
        </p:spPr>
        <p:txBody>
          <a:bodyPr wrap="none">
            <a:normAutofit/>
          </a:bodyPr>
          <a:lstStyle>
            <a:lvl1pPr>
              <a:defRPr sz="2000" u="none">
                <a:solidFill>
                  <a:schemeClr val="bg1"/>
                </a:solidFill>
              </a:defRPr>
            </a:lvl1pPr>
          </a:lstStyle>
          <a:p>
            <a:r>
              <a:rPr lang="nl-NL" dirty="0"/>
              <a:t>Titel</a:t>
            </a:r>
          </a:p>
        </p:txBody>
      </p:sp>
      <p:sp>
        <p:nvSpPr>
          <p:cNvPr id="3" name="Tijdelijke aanduiding voor datum 2">
            <a:extLst>
              <a:ext uri="{FF2B5EF4-FFF2-40B4-BE49-F238E27FC236}">
                <a16:creationId xmlns:a16="http://schemas.microsoft.com/office/drawing/2014/main" id="{35A6ED79-7A1D-4494-9FD8-8CE4BCA689D6}"/>
              </a:ext>
            </a:extLst>
          </p:cNvPr>
          <p:cNvSpPr>
            <a:spLocks noGrp="1"/>
          </p:cNvSpPr>
          <p:nvPr>
            <p:ph type="dt" sz="half" idx="10"/>
          </p:nvPr>
        </p:nvSpPr>
        <p:spPr/>
        <p:txBody>
          <a:bodyPr/>
          <a:lstStyle>
            <a:lvl1pPr>
              <a:defRPr>
                <a:solidFill>
                  <a:schemeClr val="bg1"/>
                </a:solidFill>
              </a:defRPr>
            </a:lvl1pPr>
          </a:lstStyle>
          <a:p>
            <a:fld id="{A831619C-8478-4336-979D-83A6FC6920FC}" type="datetimeFigureOut">
              <a:rPr lang="nl-NL" smtClean="0"/>
              <a:pPr/>
              <a:t>18-01-2022</a:t>
            </a:fld>
            <a:endParaRPr lang="nl-NL" dirty="0"/>
          </a:p>
        </p:txBody>
      </p:sp>
      <p:sp>
        <p:nvSpPr>
          <p:cNvPr id="4" name="Tijdelijke aanduiding voor voettekst 3">
            <a:extLst>
              <a:ext uri="{FF2B5EF4-FFF2-40B4-BE49-F238E27FC236}">
                <a16:creationId xmlns:a16="http://schemas.microsoft.com/office/drawing/2014/main" id="{AC63EBDB-4CD2-4C1A-A24F-52FE3A6A98A2}"/>
              </a:ext>
            </a:extLst>
          </p:cNvPr>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5" name="Tijdelijke aanduiding voor dianummer 4">
            <a:extLst>
              <a:ext uri="{FF2B5EF4-FFF2-40B4-BE49-F238E27FC236}">
                <a16:creationId xmlns:a16="http://schemas.microsoft.com/office/drawing/2014/main" id="{1D686FDB-38BF-4085-95BA-74611871A287}"/>
              </a:ext>
            </a:extLst>
          </p:cNvPr>
          <p:cNvSpPr>
            <a:spLocks noGrp="1"/>
          </p:cNvSpPr>
          <p:nvPr>
            <p:ph type="sldNum" sz="quarter" idx="12"/>
          </p:nvPr>
        </p:nvSpPr>
        <p:spPr/>
        <p:txBody>
          <a:bodyPr/>
          <a:lstStyle>
            <a:lvl1pPr>
              <a:defRPr>
                <a:solidFill>
                  <a:schemeClr val="bg1"/>
                </a:solidFill>
              </a:defRPr>
            </a:lvl1pPr>
          </a:lstStyle>
          <a:p>
            <a:fld id="{3FA2E925-7066-44B1-BCC7-5C81739BE584}" type="slidenum">
              <a:rPr lang="nl-NL" smtClean="0"/>
              <a:pPr/>
              <a:t>‹nr.›</a:t>
            </a:fld>
            <a:endParaRPr lang="nl-NL" dirty="0"/>
          </a:p>
        </p:txBody>
      </p:sp>
      <p:sp>
        <p:nvSpPr>
          <p:cNvPr id="8" name="Tijdelijke aanduiding voor afbeelding 9">
            <a:extLst>
              <a:ext uri="{FF2B5EF4-FFF2-40B4-BE49-F238E27FC236}">
                <a16:creationId xmlns:a16="http://schemas.microsoft.com/office/drawing/2014/main" id="{51E21DA3-4F30-45AD-936E-9C38CA7590E5}"/>
              </a:ext>
            </a:extLst>
          </p:cNvPr>
          <p:cNvSpPr>
            <a:spLocks noGrp="1"/>
          </p:cNvSpPr>
          <p:nvPr>
            <p:ph type="pic" sz="quarter" idx="14" hasCustomPrompt="1"/>
          </p:nvPr>
        </p:nvSpPr>
        <p:spPr>
          <a:xfrm>
            <a:off x="838200" y="876300"/>
            <a:ext cx="10515599" cy="5257800"/>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
        <p:nvSpPr>
          <p:cNvPr id="7" name="Rechthoek 6">
            <a:extLst>
              <a:ext uri="{FF2B5EF4-FFF2-40B4-BE49-F238E27FC236}">
                <a16:creationId xmlns:a16="http://schemas.microsoft.com/office/drawing/2014/main" id="{F2485BA3-6557-4689-936F-2F8C6011FD93}"/>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Rechthoek 8">
            <a:extLst>
              <a:ext uri="{FF2B5EF4-FFF2-40B4-BE49-F238E27FC236}">
                <a16:creationId xmlns:a16="http://schemas.microsoft.com/office/drawing/2014/main" id="{B6F2940D-A8B0-4A48-B968-6371A994B6E5}"/>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423968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en afbeelding groot - 3">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476BF8-802F-4E70-AC9C-4ED7C0B669DA}"/>
              </a:ext>
            </a:extLst>
          </p:cNvPr>
          <p:cNvSpPr>
            <a:spLocks noGrp="1"/>
          </p:cNvSpPr>
          <p:nvPr>
            <p:ph type="title" hasCustomPrompt="1"/>
          </p:nvPr>
        </p:nvSpPr>
        <p:spPr>
          <a:xfrm>
            <a:off x="838200" y="487101"/>
            <a:ext cx="10515600" cy="365125"/>
          </a:xfrm>
        </p:spPr>
        <p:txBody>
          <a:bodyPr wrap="none">
            <a:normAutofit/>
          </a:bodyPr>
          <a:lstStyle>
            <a:lvl1pPr>
              <a:defRPr sz="2000" u="none">
                <a:solidFill>
                  <a:schemeClr val="bg1"/>
                </a:solidFill>
              </a:defRPr>
            </a:lvl1pPr>
          </a:lstStyle>
          <a:p>
            <a:r>
              <a:rPr lang="nl-NL" dirty="0"/>
              <a:t>Titel</a:t>
            </a:r>
          </a:p>
        </p:txBody>
      </p:sp>
      <p:sp>
        <p:nvSpPr>
          <p:cNvPr id="3" name="Tijdelijke aanduiding voor datum 2">
            <a:extLst>
              <a:ext uri="{FF2B5EF4-FFF2-40B4-BE49-F238E27FC236}">
                <a16:creationId xmlns:a16="http://schemas.microsoft.com/office/drawing/2014/main" id="{35A6ED79-7A1D-4494-9FD8-8CE4BCA689D6}"/>
              </a:ext>
            </a:extLst>
          </p:cNvPr>
          <p:cNvSpPr>
            <a:spLocks noGrp="1"/>
          </p:cNvSpPr>
          <p:nvPr>
            <p:ph type="dt" sz="half" idx="10"/>
          </p:nvPr>
        </p:nvSpPr>
        <p:spPr/>
        <p:txBody>
          <a:bodyPr/>
          <a:lstStyle>
            <a:lvl1pPr>
              <a:defRPr>
                <a:solidFill>
                  <a:schemeClr val="bg1"/>
                </a:solidFill>
              </a:defRPr>
            </a:lvl1pPr>
          </a:lstStyle>
          <a:p>
            <a:fld id="{A831619C-8478-4336-979D-83A6FC6920FC}" type="datetimeFigureOut">
              <a:rPr lang="nl-NL" smtClean="0"/>
              <a:pPr/>
              <a:t>18-01-2022</a:t>
            </a:fld>
            <a:endParaRPr lang="nl-NL" dirty="0"/>
          </a:p>
        </p:txBody>
      </p:sp>
      <p:sp>
        <p:nvSpPr>
          <p:cNvPr id="4" name="Tijdelijke aanduiding voor voettekst 3">
            <a:extLst>
              <a:ext uri="{FF2B5EF4-FFF2-40B4-BE49-F238E27FC236}">
                <a16:creationId xmlns:a16="http://schemas.microsoft.com/office/drawing/2014/main" id="{AC63EBDB-4CD2-4C1A-A24F-52FE3A6A98A2}"/>
              </a:ext>
            </a:extLst>
          </p:cNvPr>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5" name="Tijdelijke aanduiding voor dianummer 4">
            <a:extLst>
              <a:ext uri="{FF2B5EF4-FFF2-40B4-BE49-F238E27FC236}">
                <a16:creationId xmlns:a16="http://schemas.microsoft.com/office/drawing/2014/main" id="{1D686FDB-38BF-4085-95BA-74611871A287}"/>
              </a:ext>
            </a:extLst>
          </p:cNvPr>
          <p:cNvSpPr>
            <a:spLocks noGrp="1"/>
          </p:cNvSpPr>
          <p:nvPr>
            <p:ph type="sldNum" sz="quarter" idx="12"/>
          </p:nvPr>
        </p:nvSpPr>
        <p:spPr/>
        <p:txBody>
          <a:bodyPr/>
          <a:lstStyle>
            <a:lvl1pPr>
              <a:defRPr>
                <a:solidFill>
                  <a:schemeClr val="bg1"/>
                </a:solidFill>
              </a:defRPr>
            </a:lvl1pPr>
          </a:lstStyle>
          <a:p>
            <a:fld id="{3FA2E925-7066-44B1-BCC7-5C81739BE584}" type="slidenum">
              <a:rPr lang="nl-NL" smtClean="0"/>
              <a:pPr/>
              <a:t>‹nr.›</a:t>
            </a:fld>
            <a:endParaRPr lang="nl-NL" dirty="0"/>
          </a:p>
        </p:txBody>
      </p:sp>
      <p:sp>
        <p:nvSpPr>
          <p:cNvPr id="8" name="Tijdelijke aanduiding voor afbeelding 9">
            <a:extLst>
              <a:ext uri="{FF2B5EF4-FFF2-40B4-BE49-F238E27FC236}">
                <a16:creationId xmlns:a16="http://schemas.microsoft.com/office/drawing/2014/main" id="{51E21DA3-4F30-45AD-936E-9C38CA7590E5}"/>
              </a:ext>
            </a:extLst>
          </p:cNvPr>
          <p:cNvSpPr>
            <a:spLocks noGrp="1"/>
          </p:cNvSpPr>
          <p:nvPr>
            <p:ph type="pic" sz="quarter" idx="14" hasCustomPrompt="1"/>
          </p:nvPr>
        </p:nvSpPr>
        <p:spPr>
          <a:xfrm>
            <a:off x="838200" y="876300"/>
            <a:ext cx="10515599" cy="5257800"/>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
        <p:nvSpPr>
          <p:cNvPr id="7" name="Rechthoek 6">
            <a:extLst>
              <a:ext uri="{FF2B5EF4-FFF2-40B4-BE49-F238E27FC236}">
                <a16:creationId xmlns:a16="http://schemas.microsoft.com/office/drawing/2014/main" id="{9E523FE5-5ECF-4A16-B733-4E0987167CF1}"/>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Rechthoek 8">
            <a:extLst>
              <a:ext uri="{FF2B5EF4-FFF2-40B4-BE49-F238E27FC236}">
                <a16:creationId xmlns:a16="http://schemas.microsoft.com/office/drawing/2014/main" id="{C5C16C40-87F1-4762-B0E3-DE5E5767FE66}"/>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67711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beeldvullend - 1">
    <p:spTree>
      <p:nvGrpSpPr>
        <p:cNvPr id="1" name=""/>
        <p:cNvGrpSpPr/>
        <p:nvPr/>
      </p:nvGrpSpPr>
      <p:grpSpPr>
        <a:xfrm>
          <a:off x="0" y="0"/>
          <a:ext cx="0" cy="0"/>
          <a:chOff x="0" y="0"/>
          <a:chExt cx="0" cy="0"/>
        </a:xfrm>
      </p:grpSpPr>
      <p:sp>
        <p:nvSpPr>
          <p:cNvPr id="8" name="Tijdelijke aanduiding voor afbeelding 9">
            <a:extLst>
              <a:ext uri="{FF2B5EF4-FFF2-40B4-BE49-F238E27FC236}">
                <a16:creationId xmlns:a16="http://schemas.microsoft.com/office/drawing/2014/main" id="{51E21DA3-4F30-45AD-936E-9C38CA7590E5}"/>
              </a:ext>
            </a:extLst>
          </p:cNvPr>
          <p:cNvSpPr>
            <a:spLocks noGrp="1"/>
          </p:cNvSpPr>
          <p:nvPr>
            <p:ph type="pic" sz="quarter" idx="14" hasCustomPrompt="1"/>
          </p:nvPr>
        </p:nvSpPr>
        <p:spPr>
          <a:xfrm>
            <a:off x="542925" y="542925"/>
            <a:ext cx="11106150" cy="5762625"/>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
        <p:nvSpPr>
          <p:cNvPr id="9" name="Tijdelijke aanduiding voor datum 8">
            <a:extLst>
              <a:ext uri="{FF2B5EF4-FFF2-40B4-BE49-F238E27FC236}">
                <a16:creationId xmlns:a16="http://schemas.microsoft.com/office/drawing/2014/main" id="{A4D4C080-18DC-41A7-8B00-084DD28A7D30}"/>
              </a:ext>
            </a:extLst>
          </p:cNvPr>
          <p:cNvSpPr>
            <a:spLocks noGrp="1"/>
          </p:cNvSpPr>
          <p:nvPr>
            <p:ph type="dt" sz="half" idx="15"/>
          </p:nvPr>
        </p:nvSpPr>
        <p:spPr/>
        <p:txBody>
          <a:bodyPr/>
          <a:lstStyle/>
          <a:p>
            <a:fld id="{A831619C-8478-4336-979D-83A6FC6920FC}" type="datetimeFigureOut">
              <a:rPr lang="nl-NL" smtClean="0"/>
              <a:pPr/>
              <a:t>18-01-2022</a:t>
            </a:fld>
            <a:endParaRPr lang="nl-NL" dirty="0"/>
          </a:p>
        </p:txBody>
      </p:sp>
      <p:sp>
        <p:nvSpPr>
          <p:cNvPr id="10" name="Tijdelijke aanduiding voor voettekst 9">
            <a:extLst>
              <a:ext uri="{FF2B5EF4-FFF2-40B4-BE49-F238E27FC236}">
                <a16:creationId xmlns:a16="http://schemas.microsoft.com/office/drawing/2014/main" id="{EB87B4E6-3AEB-4D30-A000-BF6095785928}"/>
              </a:ext>
            </a:extLst>
          </p:cNvPr>
          <p:cNvSpPr>
            <a:spLocks noGrp="1"/>
          </p:cNvSpPr>
          <p:nvPr>
            <p:ph type="ftr" sz="quarter" idx="16"/>
          </p:nvPr>
        </p:nvSpPr>
        <p:spPr/>
        <p:txBody>
          <a:bodyPr/>
          <a:lstStyle/>
          <a:p>
            <a:endParaRPr lang="nl-NL" dirty="0">
              <a:solidFill>
                <a:schemeClr val="tx1"/>
              </a:solidFill>
            </a:endParaRPr>
          </a:p>
        </p:txBody>
      </p:sp>
      <p:sp>
        <p:nvSpPr>
          <p:cNvPr id="11" name="Tijdelijke aanduiding voor dianummer 10">
            <a:extLst>
              <a:ext uri="{FF2B5EF4-FFF2-40B4-BE49-F238E27FC236}">
                <a16:creationId xmlns:a16="http://schemas.microsoft.com/office/drawing/2014/main" id="{EC1387D2-2B94-45FB-A6BF-61B38A7BADAB}"/>
              </a:ext>
            </a:extLst>
          </p:cNvPr>
          <p:cNvSpPr>
            <a:spLocks noGrp="1"/>
          </p:cNvSpPr>
          <p:nvPr>
            <p:ph type="sldNum" sz="quarter" idx="17"/>
          </p:nvPr>
        </p:nvSpPr>
        <p:spPr/>
        <p:txBody>
          <a:body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283458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beelding beeldvullend - 2">
    <p:bg>
      <p:bgPr>
        <a:solidFill>
          <a:schemeClr val="accent1"/>
        </a:solidFill>
        <a:effectLst/>
      </p:bgPr>
    </p:bg>
    <p:spTree>
      <p:nvGrpSpPr>
        <p:cNvPr id="1" name=""/>
        <p:cNvGrpSpPr/>
        <p:nvPr/>
      </p:nvGrpSpPr>
      <p:grpSpPr>
        <a:xfrm>
          <a:off x="0" y="0"/>
          <a:ext cx="0" cy="0"/>
          <a:chOff x="0" y="0"/>
          <a:chExt cx="0" cy="0"/>
        </a:xfrm>
      </p:grpSpPr>
      <p:sp>
        <p:nvSpPr>
          <p:cNvPr id="8" name="Tijdelijke aanduiding voor afbeelding 9">
            <a:extLst>
              <a:ext uri="{FF2B5EF4-FFF2-40B4-BE49-F238E27FC236}">
                <a16:creationId xmlns:a16="http://schemas.microsoft.com/office/drawing/2014/main" id="{51E21DA3-4F30-45AD-936E-9C38CA7590E5}"/>
              </a:ext>
            </a:extLst>
          </p:cNvPr>
          <p:cNvSpPr>
            <a:spLocks noGrp="1"/>
          </p:cNvSpPr>
          <p:nvPr>
            <p:ph type="pic" sz="quarter" idx="14" hasCustomPrompt="1"/>
          </p:nvPr>
        </p:nvSpPr>
        <p:spPr>
          <a:xfrm>
            <a:off x="542925" y="542925"/>
            <a:ext cx="11106150" cy="5762625"/>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
        <p:nvSpPr>
          <p:cNvPr id="3" name="Rechthoek 2">
            <a:extLst>
              <a:ext uri="{FF2B5EF4-FFF2-40B4-BE49-F238E27FC236}">
                <a16:creationId xmlns:a16="http://schemas.microsoft.com/office/drawing/2014/main" id="{9FA706A9-B3EE-432A-8A2A-6E6BDDC2EC50}"/>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Rechthoek 3">
            <a:extLst>
              <a:ext uri="{FF2B5EF4-FFF2-40B4-BE49-F238E27FC236}">
                <a16:creationId xmlns:a16="http://schemas.microsoft.com/office/drawing/2014/main" id="{9AE59DF1-249E-445A-A22F-213829976ED7}"/>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jdelijke aanduiding voor datum 1">
            <a:extLst>
              <a:ext uri="{FF2B5EF4-FFF2-40B4-BE49-F238E27FC236}">
                <a16:creationId xmlns:a16="http://schemas.microsoft.com/office/drawing/2014/main" id="{578E4137-82AE-4A63-B1EE-B6D1CBD24120}"/>
              </a:ext>
            </a:extLst>
          </p:cNvPr>
          <p:cNvSpPr>
            <a:spLocks noGrp="1"/>
          </p:cNvSpPr>
          <p:nvPr>
            <p:ph type="dt" sz="half" idx="15"/>
          </p:nvPr>
        </p:nvSpPr>
        <p:spPr/>
        <p:txBody>
          <a:bodyPr/>
          <a:lstStyle>
            <a:lvl1pPr>
              <a:defRPr>
                <a:solidFill>
                  <a:schemeClr val="bg1"/>
                </a:solidFill>
              </a:defRPr>
            </a:lvl1pPr>
          </a:lstStyle>
          <a:p>
            <a:fld id="{A831619C-8478-4336-979D-83A6FC6920FC}" type="datetimeFigureOut">
              <a:rPr lang="nl-NL" smtClean="0"/>
              <a:pPr/>
              <a:t>18-01-2022</a:t>
            </a:fld>
            <a:endParaRPr lang="nl-NL" dirty="0"/>
          </a:p>
        </p:txBody>
      </p:sp>
      <p:sp>
        <p:nvSpPr>
          <p:cNvPr id="5" name="Tijdelijke aanduiding voor voettekst 4">
            <a:extLst>
              <a:ext uri="{FF2B5EF4-FFF2-40B4-BE49-F238E27FC236}">
                <a16:creationId xmlns:a16="http://schemas.microsoft.com/office/drawing/2014/main" id="{01F6C029-631C-41BE-8B9D-60F6EFED3217}"/>
              </a:ext>
            </a:extLst>
          </p:cNvPr>
          <p:cNvSpPr>
            <a:spLocks noGrp="1"/>
          </p:cNvSpPr>
          <p:nvPr>
            <p:ph type="ftr" sz="quarter" idx="16"/>
          </p:nvPr>
        </p:nvSpPr>
        <p:spPr/>
        <p:txBody>
          <a:bodyPr/>
          <a:lstStyle>
            <a:lvl1pPr>
              <a:defRPr>
                <a:solidFill>
                  <a:schemeClr val="bg1"/>
                </a:solidFill>
              </a:defRPr>
            </a:lvl1pPr>
          </a:lstStyle>
          <a:p>
            <a:endParaRPr lang="nl-NL" dirty="0">
              <a:solidFill>
                <a:schemeClr val="bg1"/>
              </a:solidFill>
            </a:endParaRPr>
          </a:p>
        </p:txBody>
      </p:sp>
      <p:sp>
        <p:nvSpPr>
          <p:cNvPr id="6" name="Tijdelijke aanduiding voor dianummer 5">
            <a:extLst>
              <a:ext uri="{FF2B5EF4-FFF2-40B4-BE49-F238E27FC236}">
                <a16:creationId xmlns:a16="http://schemas.microsoft.com/office/drawing/2014/main" id="{42B23560-2D6C-4004-995B-E7DECE8CF4B9}"/>
              </a:ext>
            </a:extLst>
          </p:cNvPr>
          <p:cNvSpPr>
            <a:spLocks noGrp="1"/>
          </p:cNvSpPr>
          <p:nvPr>
            <p:ph type="sldNum" sz="quarter" idx="17"/>
          </p:nvPr>
        </p:nvSpPr>
        <p:spPr/>
        <p:txBody>
          <a:bodyPr/>
          <a:lstStyle>
            <a:lvl1pPr>
              <a:defRPr>
                <a:solidFill>
                  <a:schemeClr val="bg1"/>
                </a:solidFill>
              </a:defRPr>
            </a:lvl1p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71888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beeldvullend - 3">
    <p:bg>
      <p:bgPr>
        <a:solidFill>
          <a:schemeClr val="accent2"/>
        </a:solidFill>
        <a:effectLst/>
      </p:bgPr>
    </p:bg>
    <p:spTree>
      <p:nvGrpSpPr>
        <p:cNvPr id="1" name=""/>
        <p:cNvGrpSpPr/>
        <p:nvPr/>
      </p:nvGrpSpPr>
      <p:grpSpPr>
        <a:xfrm>
          <a:off x="0" y="0"/>
          <a:ext cx="0" cy="0"/>
          <a:chOff x="0" y="0"/>
          <a:chExt cx="0" cy="0"/>
        </a:xfrm>
      </p:grpSpPr>
      <p:sp>
        <p:nvSpPr>
          <p:cNvPr id="8" name="Tijdelijke aanduiding voor afbeelding 9">
            <a:extLst>
              <a:ext uri="{FF2B5EF4-FFF2-40B4-BE49-F238E27FC236}">
                <a16:creationId xmlns:a16="http://schemas.microsoft.com/office/drawing/2014/main" id="{51E21DA3-4F30-45AD-936E-9C38CA7590E5}"/>
              </a:ext>
            </a:extLst>
          </p:cNvPr>
          <p:cNvSpPr>
            <a:spLocks noGrp="1"/>
          </p:cNvSpPr>
          <p:nvPr>
            <p:ph type="pic" sz="quarter" idx="14" hasCustomPrompt="1"/>
          </p:nvPr>
        </p:nvSpPr>
        <p:spPr>
          <a:xfrm>
            <a:off x="542925" y="542925"/>
            <a:ext cx="11106150" cy="5762625"/>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
        <p:nvSpPr>
          <p:cNvPr id="3" name="Rechthoek 2">
            <a:extLst>
              <a:ext uri="{FF2B5EF4-FFF2-40B4-BE49-F238E27FC236}">
                <a16:creationId xmlns:a16="http://schemas.microsoft.com/office/drawing/2014/main" id="{EB7291DF-24A2-466B-8A2B-1D7AB5B14C63}"/>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Rechthoek 3">
            <a:extLst>
              <a:ext uri="{FF2B5EF4-FFF2-40B4-BE49-F238E27FC236}">
                <a16:creationId xmlns:a16="http://schemas.microsoft.com/office/drawing/2014/main" id="{B4C52CEC-A0C2-4FBE-BA25-83CD5D49369C}"/>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jdelijke aanduiding voor datum 1">
            <a:extLst>
              <a:ext uri="{FF2B5EF4-FFF2-40B4-BE49-F238E27FC236}">
                <a16:creationId xmlns:a16="http://schemas.microsoft.com/office/drawing/2014/main" id="{6DAC37FD-E7EF-462B-93E4-2D2315955679}"/>
              </a:ext>
            </a:extLst>
          </p:cNvPr>
          <p:cNvSpPr>
            <a:spLocks noGrp="1"/>
          </p:cNvSpPr>
          <p:nvPr>
            <p:ph type="dt" sz="half" idx="15"/>
          </p:nvPr>
        </p:nvSpPr>
        <p:spPr/>
        <p:txBody>
          <a:bodyPr/>
          <a:lstStyle>
            <a:lvl1pPr>
              <a:defRPr>
                <a:solidFill>
                  <a:schemeClr val="bg1"/>
                </a:solidFill>
              </a:defRPr>
            </a:lvl1pPr>
          </a:lstStyle>
          <a:p>
            <a:fld id="{A831619C-8478-4336-979D-83A6FC6920FC}" type="datetimeFigureOut">
              <a:rPr lang="nl-NL" smtClean="0"/>
              <a:pPr/>
              <a:t>18-01-2022</a:t>
            </a:fld>
            <a:endParaRPr lang="nl-NL" dirty="0"/>
          </a:p>
        </p:txBody>
      </p:sp>
      <p:sp>
        <p:nvSpPr>
          <p:cNvPr id="5" name="Tijdelijke aanduiding voor voettekst 4">
            <a:extLst>
              <a:ext uri="{FF2B5EF4-FFF2-40B4-BE49-F238E27FC236}">
                <a16:creationId xmlns:a16="http://schemas.microsoft.com/office/drawing/2014/main" id="{BAE9D17E-E0B7-4FEB-B473-672616D0C400}"/>
              </a:ext>
            </a:extLst>
          </p:cNvPr>
          <p:cNvSpPr>
            <a:spLocks noGrp="1"/>
          </p:cNvSpPr>
          <p:nvPr>
            <p:ph type="ftr" sz="quarter" idx="16"/>
          </p:nvPr>
        </p:nvSpPr>
        <p:spPr/>
        <p:txBody>
          <a:bodyPr/>
          <a:lstStyle>
            <a:lvl1pPr>
              <a:defRPr>
                <a:solidFill>
                  <a:schemeClr val="bg1"/>
                </a:solidFill>
              </a:defRPr>
            </a:lvl1pPr>
          </a:lstStyle>
          <a:p>
            <a:endParaRPr lang="nl-NL" dirty="0">
              <a:solidFill>
                <a:schemeClr val="bg1"/>
              </a:solidFill>
            </a:endParaRPr>
          </a:p>
        </p:txBody>
      </p:sp>
      <p:sp>
        <p:nvSpPr>
          <p:cNvPr id="6" name="Tijdelijke aanduiding voor dianummer 5">
            <a:extLst>
              <a:ext uri="{FF2B5EF4-FFF2-40B4-BE49-F238E27FC236}">
                <a16:creationId xmlns:a16="http://schemas.microsoft.com/office/drawing/2014/main" id="{FA7FE242-82BC-4A75-AF5F-9F5F67CD831F}"/>
              </a:ext>
            </a:extLst>
          </p:cNvPr>
          <p:cNvSpPr>
            <a:spLocks noGrp="1"/>
          </p:cNvSpPr>
          <p:nvPr>
            <p:ph type="sldNum" sz="quarter" idx="17"/>
          </p:nvPr>
        </p:nvSpPr>
        <p:spPr/>
        <p:txBody>
          <a:bodyPr/>
          <a:lstStyle>
            <a:lvl1pPr>
              <a:defRPr>
                <a:solidFill>
                  <a:schemeClr val="bg1"/>
                </a:solidFill>
              </a:defRPr>
            </a:lvl1p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82212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18CE2-264E-48D7-8EA3-E88288827BFD}"/>
              </a:ext>
            </a:extLst>
          </p:cNvPr>
          <p:cNvSpPr>
            <a:spLocks noGrp="1"/>
          </p:cNvSpPr>
          <p:nvPr>
            <p:ph type="title" hasCustomPrompt="1"/>
          </p:nvPr>
        </p:nvSpPr>
        <p:spPr/>
        <p:txBody>
          <a:bodyPr/>
          <a:lstStyle>
            <a:lvl1pPr>
              <a:defRPr/>
            </a:lvl1pPr>
          </a:lstStyle>
          <a:p>
            <a:r>
              <a:rPr lang="nl-NL" dirty="0"/>
              <a:t>Titel</a:t>
            </a:r>
          </a:p>
        </p:txBody>
      </p:sp>
      <p:sp>
        <p:nvSpPr>
          <p:cNvPr id="3" name="Tijdelijke aanduiding voor inhoud 2">
            <a:extLst>
              <a:ext uri="{FF2B5EF4-FFF2-40B4-BE49-F238E27FC236}">
                <a16:creationId xmlns:a16="http://schemas.microsoft.com/office/drawing/2014/main" id="{9DA69D6E-B8C1-4975-9786-DF33870AF1D3}"/>
              </a:ext>
            </a:extLst>
          </p:cNvPr>
          <p:cNvSpPr>
            <a:spLocks noGrp="1"/>
          </p:cNvSpPr>
          <p:nvPr>
            <p:ph idx="1"/>
          </p:nvPr>
        </p:nvSpPr>
        <p:spPr/>
        <p:txBody>
          <a:bodyPr/>
          <a:lstStyle/>
          <a:p>
            <a:pPr lvl="0"/>
            <a:r>
              <a:rPr lang="nl-NL"/>
              <a:t>Klikken om de tekststijl van het model te bewerken</a:t>
            </a:r>
            <a:endParaRPr lang="nl-NL" dirty="0"/>
          </a:p>
          <a:p>
            <a:pPr lvl="1"/>
            <a:r>
              <a:rPr lang="nl-NL"/>
              <a:t>Tweede niveau</a:t>
            </a:r>
            <a:endParaRPr lang="nl-NL" dirty="0"/>
          </a:p>
          <a:p>
            <a:pPr lvl="2"/>
            <a:r>
              <a:rPr lang="nl-NL"/>
              <a:t>Derde niveau</a:t>
            </a:r>
            <a:endParaRPr lang="nl-NL" dirty="0"/>
          </a:p>
          <a:p>
            <a:pPr lvl="3"/>
            <a:r>
              <a:rPr lang="nl-NL"/>
              <a:t>Vierde niveau</a:t>
            </a:r>
            <a:endParaRPr lang="nl-NL" dirty="0"/>
          </a:p>
          <a:p>
            <a:pPr lvl="4"/>
            <a:r>
              <a:rPr lang="nl-NL"/>
              <a:t>Vijfde niveau</a:t>
            </a:r>
            <a:endParaRPr lang="nl-NL" dirty="0"/>
          </a:p>
        </p:txBody>
      </p:sp>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p>
            <a:fld id="{A831619C-8478-4336-979D-83A6FC6920FC}" type="datetimeFigureOut">
              <a:rPr lang="nl-NL" smtClean="0"/>
              <a:t>18-01-2022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p>
            <a:fld id="{3FA2E925-7066-44B1-BCC7-5C81739BE584}" type="slidenum">
              <a:rPr lang="nl-NL" smtClean="0"/>
              <a:t>‹nr.›</a:t>
            </a:fld>
            <a:endParaRPr lang="nl-NL" dirty="0"/>
          </a:p>
        </p:txBody>
      </p:sp>
    </p:spTree>
    <p:extLst>
      <p:ext uri="{BB962C8B-B14F-4D97-AF65-F5344CB8AC3E}">
        <p14:creationId xmlns:p14="http://schemas.microsoft.com/office/powerpoint/2010/main" val="244732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oofdstuk - 1">
    <p:bg>
      <p:bgPr>
        <a:solidFill>
          <a:schemeClr val="accent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DEAA36EF-8881-49A3-9DB4-3AE78995A0C5}"/>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Rechthoek 9">
            <a:extLst>
              <a:ext uri="{FF2B5EF4-FFF2-40B4-BE49-F238E27FC236}">
                <a16:creationId xmlns:a16="http://schemas.microsoft.com/office/drawing/2014/main" id="{160D0021-F592-4197-ADB6-9CC673913F40}"/>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8C616541-E6A4-4C61-B17E-21DA5E59F5A8}"/>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9A102AC5-261B-4FA6-AD63-12045A626CE4}"/>
              </a:ext>
            </a:extLst>
          </p:cNvPr>
          <p:cNvSpPr>
            <a:spLocks noGrp="1"/>
          </p:cNvSpPr>
          <p:nvPr>
            <p:ph type="title" hasCustomPrompt="1"/>
          </p:nvPr>
        </p:nvSpPr>
        <p:spPr>
          <a:xfrm>
            <a:off x="2019300" y="1449126"/>
            <a:ext cx="8153400" cy="3865824"/>
          </a:xfrm>
        </p:spPr>
        <p:txBody>
          <a:bodyPr>
            <a:normAutofit/>
          </a:bodyPr>
          <a:lstStyle>
            <a:lvl1pPr algn="ctr">
              <a:defRPr sz="6000" u="none">
                <a:solidFill>
                  <a:schemeClr val="bg1"/>
                </a:solidFill>
              </a:defRPr>
            </a:lvl1pPr>
          </a:lstStyle>
          <a:p>
            <a:r>
              <a:rPr lang="nl-NL"/>
              <a:t>Titel / hoofdstuk / quote / divider</a:t>
            </a:r>
            <a:endParaRPr lang="nl-NL" dirty="0"/>
          </a:p>
        </p:txBody>
      </p:sp>
    </p:spTree>
    <p:extLst>
      <p:ext uri="{BB962C8B-B14F-4D97-AF65-F5344CB8AC3E}">
        <p14:creationId xmlns:p14="http://schemas.microsoft.com/office/powerpoint/2010/main" val="429324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oofdstuk - 2">
    <p:bg>
      <p:bgPr>
        <a:solidFill>
          <a:schemeClr val="accent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60D0021-F592-4197-ADB6-9CC673913F40}"/>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8C616541-E6A4-4C61-B17E-21DA5E59F5A8}"/>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9A102AC5-261B-4FA6-AD63-12045A626CE4}"/>
              </a:ext>
            </a:extLst>
          </p:cNvPr>
          <p:cNvSpPr>
            <a:spLocks noGrp="1"/>
          </p:cNvSpPr>
          <p:nvPr>
            <p:ph type="title" hasCustomPrompt="1"/>
          </p:nvPr>
        </p:nvSpPr>
        <p:spPr>
          <a:xfrm>
            <a:off x="2019300" y="1449126"/>
            <a:ext cx="8153400" cy="3865824"/>
          </a:xfrm>
        </p:spPr>
        <p:txBody>
          <a:bodyPr>
            <a:normAutofit/>
          </a:bodyPr>
          <a:lstStyle>
            <a:lvl1pPr algn="ctr">
              <a:defRPr sz="6000" u="none">
                <a:solidFill>
                  <a:schemeClr val="bg1"/>
                </a:solidFill>
              </a:defRPr>
            </a:lvl1pPr>
          </a:lstStyle>
          <a:p>
            <a:r>
              <a:rPr lang="nl-NL"/>
              <a:t>Titel / hoofdstuk / quote / divider</a:t>
            </a:r>
            <a:endParaRPr lang="nl-NL" dirty="0"/>
          </a:p>
        </p:txBody>
      </p:sp>
    </p:spTree>
    <p:extLst>
      <p:ext uri="{BB962C8B-B14F-4D97-AF65-F5344CB8AC3E}">
        <p14:creationId xmlns:p14="http://schemas.microsoft.com/office/powerpoint/2010/main" val="79799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oofdstuk - 3">
    <p:bg>
      <p:bgPr>
        <a:solidFill>
          <a:schemeClr val="accent2"/>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60D0021-F592-4197-ADB6-9CC673913F40}"/>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8C616541-E6A4-4C61-B17E-21DA5E59F5A8}"/>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9A102AC5-261B-4FA6-AD63-12045A626CE4}"/>
              </a:ext>
            </a:extLst>
          </p:cNvPr>
          <p:cNvSpPr>
            <a:spLocks noGrp="1"/>
          </p:cNvSpPr>
          <p:nvPr>
            <p:ph type="title" hasCustomPrompt="1"/>
          </p:nvPr>
        </p:nvSpPr>
        <p:spPr>
          <a:xfrm>
            <a:off x="2019300" y="1449126"/>
            <a:ext cx="8153400" cy="3865824"/>
          </a:xfrm>
        </p:spPr>
        <p:txBody>
          <a:bodyPr>
            <a:normAutofit/>
          </a:bodyPr>
          <a:lstStyle>
            <a:lvl1pPr algn="ctr">
              <a:defRPr sz="6000" u="none">
                <a:solidFill>
                  <a:schemeClr val="bg1"/>
                </a:solidFill>
              </a:defRPr>
            </a:lvl1pPr>
          </a:lstStyle>
          <a:p>
            <a:r>
              <a:rPr lang="nl-NL"/>
              <a:t>Titel / hoofdstuk / quote / divider</a:t>
            </a:r>
            <a:endParaRPr lang="nl-NL" dirty="0"/>
          </a:p>
        </p:txBody>
      </p:sp>
    </p:spTree>
    <p:extLst>
      <p:ext uri="{BB962C8B-B14F-4D97-AF65-F5344CB8AC3E}">
        <p14:creationId xmlns:p14="http://schemas.microsoft.com/office/powerpoint/2010/main" val="270229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A7B737D-0FC9-420D-99F0-0D989CF0E290}"/>
              </a:ext>
            </a:extLst>
          </p:cNvPr>
          <p:cNvSpPr>
            <a:spLocks noGrp="1"/>
          </p:cNvSpPr>
          <p:nvPr>
            <p:ph type="dt" sz="half" idx="10"/>
          </p:nvPr>
        </p:nvSpPr>
        <p:spPr/>
        <p:txBody>
          <a:bodyPr/>
          <a:lstStyle>
            <a:lvl1pPr>
              <a:defRPr>
                <a:solidFill>
                  <a:schemeClr val="tx1"/>
                </a:solidFill>
              </a:defRPr>
            </a:lvl1pPr>
          </a:lstStyle>
          <a:p>
            <a:fld id="{A831619C-8478-4336-979D-83A6FC6920FC}" type="datetimeFigureOut">
              <a:rPr lang="nl-NL" smtClean="0"/>
              <a:pPr/>
              <a:t>18-01-2022</a:t>
            </a:fld>
            <a:endParaRPr lang="nl-NL" dirty="0"/>
          </a:p>
        </p:txBody>
      </p:sp>
      <p:sp>
        <p:nvSpPr>
          <p:cNvPr id="3" name="Tijdelijke aanduiding voor voettekst 2">
            <a:extLst>
              <a:ext uri="{FF2B5EF4-FFF2-40B4-BE49-F238E27FC236}">
                <a16:creationId xmlns:a16="http://schemas.microsoft.com/office/drawing/2014/main" id="{F972A653-885C-46EB-A569-4A250363E551}"/>
              </a:ext>
            </a:extLst>
          </p:cNvPr>
          <p:cNvSpPr>
            <a:spLocks noGrp="1"/>
          </p:cNvSpPr>
          <p:nvPr>
            <p:ph type="ftr" sz="quarter" idx="11"/>
          </p:nvPr>
        </p:nvSpPr>
        <p:spPr/>
        <p:txBody>
          <a:bodyPr/>
          <a:lstStyle>
            <a:lvl1pPr>
              <a:defRPr>
                <a:solidFill>
                  <a:schemeClr val="tx1"/>
                </a:solidFill>
              </a:defRPr>
            </a:lvl1pPr>
          </a:lstStyle>
          <a:p>
            <a:endParaRPr lang="nl-NL" dirty="0"/>
          </a:p>
        </p:txBody>
      </p:sp>
      <p:sp>
        <p:nvSpPr>
          <p:cNvPr id="4" name="Tijdelijke aanduiding voor dianummer 3">
            <a:extLst>
              <a:ext uri="{FF2B5EF4-FFF2-40B4-BE49-F238E27FC236}">
                <a16:creationId xmlns:a16="http://schemas.microsoft.com/office/drawing/2014/main" id="{3EDE7615-C2E9-4AEF-9FDF-4DC11AAF849A}"/>
              </a:ext>
            </a:extLst>
          </p:cNvPr>
          <p:cNvSpPr>
            <a:spLocks noGrp="1"/>
          </p:cNvSpPr>
          <p:nvPr>
            <p:ph type="sldNum" sz="quarter" idx="12"/>
          </p:nvPr>
        </p:nvSpPr>
        <p:spPr/>
        <p:txBody>
          <a:bodyPr/>
          <a:lstStyle>
            <a:lvl1pPr>
              <a:defRPr>
                <a:solidFill>
                  <a:schemeClr val="tx1"/>
                </a:solidFill>
              </a:defRPr>
            </a:lvl1p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414860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sluiting - 1">
    <p:bg>
      <p:bgPr>
        <a:solidFill>
          <a:schemeClr val="accent1"/>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26762E28-42AB-42F1-9D1B-9BAB0B87F6ED}"/>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6">
            <a:extLst>
              <a:ext uri="{FF2B5EF4-FFF2-40B4-BE49-F238E27FC236}">
                <a16:creationId xmlns:a16="http://schemas.microsoft.com/office/drawing/2014/main" id="{30A6C780-9867-428D-B237-23EE4D0F0994}"/>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6E76ACF5-AEBC-4EA3-9348-6BCE266D3193}"/>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Tekstvak 13">
            <a:extLst>
              <a:ext uri="{FF2B5EF4-FFF2-40B4-BE49-F238E27FC236}">
                <a16:creationId xmlns:a16="http://schemas.microsoft.com/office/drawing/2014/main" id="{AF10DDF6-406A-4297-A26F-B22BEF9ADA11}"/>
              </a:ext>
            </a:extLst>
          </p:cNvPr>
          <p:cNvSpPr txBox="1"/>
          <p:nvPr userDrawn="1"/>
        </p:nvSpPr>
        <p:spPr>
          <a:xfrm>
            <a:off x="2099553" y="2228850"/>
            <a:ext cx="7992894" cy="2123658"/>
          </a:xfrm>
          <a:prstGeom prst="rect">
            <a:avLst/>
          </a:prstGeom>
          <a:noFill/>
        </p:spPr>
        <p:txBody>
          <a:bodyPr wrap="none" rtlCol="0">
            <a:spAutoFit/>
          </a:bodyPr>
          <a:lstStyle/>
          <a:p>
            <a:pPr algn="ctr"/>
            <a:r>
              <a:rPr lang="nl-NL" sz="4400" dirty="0">
                <a:solidFill>
                  <a:schemeClr val="bg1"/>
                </a:solidFill>
              </a:rPr>
              <a:t>Deze presentatie is</a:t>
            </a:r>
            <a:br>
              <a:rPr lang="nl-NL" sz="4400" dirty="0">
                <a:solidFill>
                  <a:schemeClr val="bg1"/>
                </a:solidFill>
              </a:rPr>
            </a:br>
            <a:r>
              <a:rPr lang="nl-NL" sz="4400" dirty="0">
                <a:solidFill>
                  <a:schemeClr val="bg1"/>
                </a:solidFill>
              </a:rPr>
              <a:t>onderdeel van de campagne</a:t>
            </a:r>
            <a:br>
              <a:rPr lang="nl-NL" sz="4400" u="heavy" baseline="0" dirty="0">
                <a:solidFill>
                  <a:schemeClr val="bg1"/>
                </a:solidFill>
              </a:rPr>
            </a:br>
            <a:r>
              <a:rPr lang="nl-NL" sz="4400" u="none" baseline="0" dirty="0">
                <a:solidFill>
                  <a:schemeClr val="bg1"/>
                </a:solidFill>
              </a:rPr>
              <a:t>Samen Beslissen</a:t>
            </a:r>
            <a:endParaRPr lang="nl-NL" sz="4400" u="none" dirty="0">
              <a:solidFill>
                <a:schemeClr val="bg1"/>
              </a:solidFill>
            </a:endParaRPr>
          </a:p>
        </p:txBody>
      </p:sp>
    </p:spTree>
    <p:extLst>
      <p:ext uri="{BB962C8B-B14F-4D97-AF65-F5344CB8AC3E}">
        <p14:creationId xmlns:p14="http://schemas.microsoft.com/office/powerpoint/2010/main" val="231352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sluiting - 2">
    <p:bg>
      <p:bgPr>
        <a:solidFill>
          <a:schemeClr val="accent1"/>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26762E28-42AB-42F1-9D1B-9BAB0B87F6ED}"/>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6">
            <a:extLst>
              <a:ext uri="{FF2B5EF4-FFF2-40B4-BE49-F238E27FC236}">
                <a16:creationId xmlns:a16="http://schemas.microsoft.com/office/drawing/2014/main" id="{30A6C780-9867-428D-B237-23EE4D0F0994}"/>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6E76ACF5-AEBC-4EA3-9348-6BCE266D3193}"/>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Tekstvak 13">
            <a:extLst>
              <a:ext uri="{FF2B5EF4-FFF2-40B4-BE49-F238E27FC236}">
                <a16:creationId xmlns:a16="http://schemas.microsoft.com/office/drawing/2014/main" id="{AF10DDF6-406A-4297-A26F-B22BEF9ADA11}"/>
              </a:ext>
            </a:extLst>
          </p:cNvPr>
          <p:cNvSpPr txBox="1"/>
          <p:nvPr userDrawn="1"/>
        </p:nvSpPr>
        <p:spPr>
          <a:xfrm>
            <a:off x="1525679" y="2933700"/>
            <a:ext cx="9140644" cy="800219"/>
          </a:xfrm>
          <a:prstGeom prst="rect">
            <a:avLst/>
          </a:prstGeom>
          <a:noFill/>
        </p:spPr>
        <p:txBody>
          <a:bodyPr wrap="none" rtlCol="0">
            <a:spAutoFit/>
          </a:bodyPr>
          <a:lstStyle/>
          <a:p>
            <a:pPr algn="ctr"/>
            <a:r>
              <a:rPr lang="nl-NL" sz="4600" u="heavy" baseline="0" dirty="0">
                <a:solidFill>
                  <a:schemeClr val="bg2"/>
                </a:solidFill>
                <a:hlinkClick r:id="rId2">
                  <a:extLst>
                    <a:ext uri="{A12FA001-AC4F-418D-AE19-62706E023703}">
                      <ahyp:hlinkClr xmlns:ahyp="http://schemas.microsoft.com/office/drawing/2018/hyperlinkcolor" val="tx"/>
                    </a:ext>
                  </a:extLst>
                </a:hlinkClick>
              </a:rPr>
              <a:t>www.begineengoedgesprek.nl</a:t>
            </a:r>
            <a:endParaRPr lang="nl-NL" sz="4600" u="heavy" baseline="0" dirty="0">
              <a:solidFill>
                <a:schemeClr val="bg2"/>
              </a:solidFill>
            </a:endParaRPr>
          </a:p>
        </p:txBody>
      </p:sp>
    </p:spTree>
    <p:extLst>
      <p:ext uri="{BB962C8B-B14F-4D97-AF65-F5344CB8AC3E}">
        <p14:creationId xmlns:p14="http://schemas.microsoft.com/office/powerpoint/2010/main" val="90007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ekstpagina">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A54B480-0F5F-E54E-9A8A-0C814DAB0BB5}"/>
              </a:ext>
            </a:extLst>
          </p:cNvPr>
          <p:cNvSpPr>
            <a:spLocks noGrp="1"/>
          </p:cNvSpPr>
          <p:nvPr>
            <p:ph idx="1"/>
          </p:nvPr>
        </p:nvSpPr>
        <p:spPr>
          <a:xfrm>
            <a:off x="838198" y="1524001"/>
            <a:ext cx="9479511" cy="425077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aa-ET" dirty="0"/>
          </a:p>
        </p:txBody>
      </p:sp>
      <p:sp>
        <p:nvSpPr>
          <p:cNvPr id="3" name="Title 2"/>
          <p:cNvSpPr>
            <a:spLocks noGrp="1"/>
          </p:cNvSpPr>
          <p:nvPr>
            <p:ph type="title"/>
          </p:nvPr>
        </p:nvSpPr>
        <p:spPr>
          <a:xfrm>
            <a:off x="838198" y="511721"/>
            <a:ext cx="9479511" cy="507791"/>
          </a:xfrm>
        </p:spPr>
        <p:txBody>
          <a:bodyPr>
            <a:noAutofit/>
          </a:bodyPr>
          <a:lstStyle>
            <a:lvl1pPr>
              <a:defRPr sz="2700"/>
            </a:lvl1pPr>
          </a:lstStyle>
          <a:p>
            <a:r>
              <a:rPr lang="en-GB" dirty="0"/>
              <a:t>Click to edit Master title style</a:t>
            </a:r>
            <a:endParaRPr lang="en-US" dirty="0"/>
          </a:p>
        </p:txBody>
      </p:sp>
      <p:sp>
        <p:nvSpPr>
          <p:cNvPr id="8" name="Tijdelijke aanduiding voor dianummer 7">
            <a:extLst>
              <a:ext uri="{FF2B5EF4-FFF2-40B4-BE49-F238E27FC236}">
                <a16:creationId xmlns:a16="http://schemas.microsoft.com/office/drawing/2014/main" id="{FB75D54C-3EC4-2847-8343-642A2D16E181}"/>
              </a:ext>
            </a:extLst>
          </p:cNvPr>
          <p:cNvSpPr>
            <a:spLocks noGrp="1"/>
          </p:cNvSpPr>
          <p:nvPr>
            <p:ph type="sldNum" sz="quarter" idx="4"/>
          </p:nvPr>
        </p:nvSpPr>
        <p:spPr>
          <a:xfrm>
            <a:off x="5373281" y="6479292"/>
            <a:ext cx="722721" cy="365125"/>
          </a:xfrm>
          <a:prstGeom prst="rect">
            <a:avLst/>
          </a:prstGeom>
        </p:spPr>
        <p:txBody>
          <a:bodyPr vert="horz" lIns="91440" tIns="45720" rIns="91440" bIns="45720" rtlCol="0" anchor="ctr"/>
          <a:lstStyle>
            <a:lvl1pPr algn="r">
              <a:defRPr sz="750">
                <a:solidFill>
                  <a:schemeClr val="tx1"/>
                </a:solidFill>
                <a:latin typeface="Hero New" panose="02000500000000000000" pitchFamily="50" charset="0"/>
              </a:defRPr>
            </a:lvl1pPr>
          </a:lstStyle>
          <a:p>
            <a:fld id="{8F1BBE37-5799-4774-9025-BCB0297E8107}" type="slidenum">
              <a:rPr lang="nl-NL" smtClean="0"/>
              <a:pPr/>
              <a:t>‹nr.›</a:t>
            </a:fld>
            <a:endParaRPr lang="nl-NL" dirty="0"/>
          </a:p>
        </p:txBody>
      </p:sp>
      <p:sp>
        <p:nvSpPr>
          <p:cNvPr id="9" name="Date Placeholder 3">
            <a:extLst>
              <a:ext uri="{FF2B5EF4-FFF2-40B4-BE49-F238E27FC236}">
                <a16:creationId xmlns:a16="http://schemas.microsoft.com/office/drawing/2014/main" id="{798B0C76-725E-0342-ABEA-9F8F9359A114}"/>
              </a:ext>
            </a:extLst>
          </p:cNvPr>
          <p:cNvSpPr>
            <a:spLocks noGrp="1"/>
          </p:cNvSpPr>
          <p:nvPr>
            <p:ph type="dt" sz="half" idx="2"/>
          </p:nvPr>
        </p:nvSpPr>
        <p:spPr>
          <a:xfrm>
            <a:off x="2771335" y="6476167"/>
            <a:ext cx="2743200" cy="365125"/>
          </a:xfrm>
          <a:prstGeom prst="rect">
            <a:avLst/>
          </a:prstGeom>
        </p:spPr>
        <p:txBody>
          <a:bodyPr vert="horz" lIns="91440" tIns="45720" rIns="91440" bIns="45720" rtlCol="0" anchor="ctr"/>
          <a:lstStyle>
            <a:lvl1pPr algn="l">
              <a:defRPr sz="750">
                <a:solidFill>
                  <a:schemeClr val="tx1">
                    <a:tint val="75000"/>
                  </a:schemeClr>
                </a:solidFill>
              </a:defRPr>
            </a:lvl1pPr>
          </a:lstStyle>
          <a:p>
            <a:fld id="{33E4F474-0345-714B-A625-75F7C3BD6B08}" type="datetime1">
              <a:rPr lang="en-US" smtClean="0"/>
              <a:t>1/18/2022</a:t>
            </a:fld>
            <a:endParaRPr lang="aa-ET" dirty="0"/>
          </a:p>
        </p:txBody>
      </p:sp>
    </p:spTree>
    <p:extLst>
      <p:ext uri="{BB962C8B-B14F-4D97-AF65-F5344CB8AC3E}">
        <p14:creationId xmlns:p14="http://schemas.microsoft.com/office/powerpoint/2010/main" val="4252374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ekstpagina">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A54B480-0F5F-E54E-9A8A-0C814DAB0BB5}"/>
              </a:ext>
            </a:extLst>
          </p:cNvPr>
          <p:cNvSpPr>
            <a:spLocks noGrp="1"/>
          </p:cNvSpPr>
          <p:nvPr>
            <p:ph idx="1"/>
          </p:nvPr>
        </p:nvSpPr>
        <p:spPr>
          <a:xfrm>
            <a:off x="838198" y="1524001"/>
            <a:ext cx="9479511" cy="425077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aa-ET" dirty="0"/>
          </a:p>
        </p:txBody>
      </p:sp>
      <p:sp>
        <p:nvSpPr>
          <p:cNvPr id="3" name="Title 2"/>
          <p:cNvSpPr>
            <a:spLocks noGrp="1"/>
          </p:cNvSpPr>
          <p:nvPr>
            <p:ph type="title"/>
          </p:nvPr>
        </p:nvSpPr>
        <p:spPr>
          <a:xfrm>
            <a:off x="838198" y="511721"/>
            <a:ext cx="9479511" cy="507791"/>
          </a:xfrm>
        </p:spPr>
        <p:txBody>
          <a:bodyPr>
            <a:noAutofit/>
          </a:bodyPr>
          <a:lstStyle>
            <a:lvl1pPr>
              <a:defRPr sz="2700"/>
            </a:lvl1pPr>
          </a:lstStyle>
          <a:p>
            <a:r>
              <a:rPr lang="en-GB" dirty="0"/>
              <a:t>Click to edit Master title style</a:t>
            </a:r>
            <a:endParaRPr lang="en-US" dirty="0"/>
          </a:p>
        </p:txBody>
      </p:sp>
      <p:sp>
        <p:nvSpPr>
          <p:cNvPr id="8" name="Tijdelijke aanduiding voor dianummer 7">
            <a:extLst>
              <a:ext uri="{FF2B5EF4-FFF2-40B4-BE49-F238E27FC236}">
                <a16:creationId xmlns:a16="http://schemas.microsoft.com/office/drawing/2014/main" id="{FB75D54C-3EC4-2847-8343-642A2D16E181}"/>
              </a:ext>
            </a:extLst>
          </p:cNvPr>
          <p:cNvSpPr>
            <a:spLocks noGrp="1"/>
          </p:cNvSpPr>
          <p:nvPr>
            <p:ph type="sldNum" sz="quarter" idx="4"/>
          </p:nvPr>
        </p:nvSpPr>
        <p:spPr>
          <a:xfrm>
            <a:off x="5373281" y="6479292"/>
            <a:ext cx="722721" cy="365125"/>
          </a:xfrm>
          <a:prstGeom prst="rect">
            <a:avLst/>
          </a:prstGeom>
        </p:spPr>
        <p:txBody>
          <a:bodyPr vert="horz" lIns="91440" tIns="45720" rIns="91440" bIns="45720" rtlCol="0" anchor="ctr"/>
          <a:lstStyle>
            <a:lvl1pPr algn="r">
              <a:defRPr sz="750">
                <a:solidFill>
                  <a:schemeClr val="tx1"/>
                </a:solidFill>
                <a:latin typeface="Hero New" panose="02000500000000000000" pitchFamily="50" charset="0"/>
              </a:defRPr>
            </a:lvl1pPr>
          </a:lstStyle>
          <a:p>
            <a:fld id="{8F1BBE37-5799-4774-9025-BCB0297E8107}" type="slidenum">
              <a:rPr lang="nl-NL" smtClean="0"/>
              <a:pPr/>
              <a:t>‹nr.›</a:t>
            </a:fld>
            <a:endParaRPr lang="nl-NL" dirty="0"/>
          </a:p>
        </p:txBody>
      </p:sp>
      <p:sp>
        <p:nvSpPr>
          <p:cNvPr id="9" name="Date Placeholder 3">
            <a:extLst>
              <a:ext uri="{FF2B5EF4-FFF2-40B4-BE49-F238E27FC236}">
                <a16:creationId xmlns:a16="http://schemas.microsoft.com/office/drawing/2014/main" id="{798B0C76-725E-0342-ABEA-9F8F9359A114}"/>
              </a:ext>
            </a:extLst>
          </p:cNvPr>
          <p:cNvSpPr>
            <a:spLocks noGrp="1"/>
          </p:cNvSpPr>
          <p:nvPr>
            <p:ph type="dt" sz="half" idx="2"/>
          </p:nvPr>
        </p:nvSpPr>
        <p:spPr>
          <a:xfrm>
            <a:off x="2771335" y="6476167"/>
            <a:ext cx="2743200" cy="365125"/>
          </a:xfrm>
          <a:prstGeom prst="rect">
            <a:avLst/>
          </a:prstGeom>
        </p:spPr>
        <p:txBody>
          <a:bodyPr vert="horz" lIns="91440" tIns="45720" rIns="91440" bIns="45720" rtlCol="0" anchor="ctr"/>
          <a:lstStyle>
            <a:lvl1pPr algn="l">
              <a:defRPr sz="750">
                <a:solidFill>
                  <a:schemeClr val="tx1">
                    <a:tint val="75000"/>
                  </a:schemeClr>
                </a:solidFill>
              </a:defRPr>
            </a:lvl1pPr>
          </a:lstStyle>
          <a:p>
            <a:fld id="{33E4F474-0345-714B-A625-75F7C3BD6B08}" type="datetime1">
              <a:rPr lang="en-US" smtClean="0"/>
              <a:t>1/18/2022</a:t>
            </a:fld>
            <a:endParaRPr lang="aa-ET" dirty="0"/>
          </a:p>
        </p:txBody>
      </p:sp>
    </p:spTree>
    <p:extLst>
      <p:ext uri="{BB962C8B-B14F-4D97-AF65-F5344CB8AC3E}">
        <p14:creationId xmlns:p14="http://schemas.microsoft.com/office/powerpoint/2010/main" val="3696347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ekstpagina">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A54B480-0F5F-E54E-9A8A-0C814DAB0BB5}"/>
              </a:ext>
            </a:extLst>
          </p:cNvPr>
          <p:cNvSpPr>
            <a:spLocks noGrp="1"/>
          </p:cNvSpPr>
          <p:nvPr>
            <p:ph idx="1"/>
          </p:nvPr>
        </p:nvSpPr>
        <p:spPr>
          <a:xfrm>
            <a:off x="838198" y="1524001"/>
            <a:ext cx="9479511" cy="425077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aa-ET" dirty="0"/>
          </a:p>
        </p:txBody>
      </p:sp>
      <p:sp>
        <p:nvSpPr>
          <p:cNvPr id="3" name="Title 2"/>
          <p:cNvSpPr>
            <a:spLocks noGrp="1"/>
          </p:cNvSpPr>
          <p:nvPr>
            <p:ph type="title"/>
          </p:nvPr>
        </p:nvSpPr>
        <p:spPr>
          <a:xfrm>
            <a:off x="838198" y="511721"/>
            <a:ext cx="9479511" cy="507791"/>
          </a:xfrm>
        </p:spPr>
        <p:txBody>
          <a:bodyPr>
            <a:noAutofit/>
          </a:bodyPr>
          <a:lstStyle>
            <a:lvl1pPr>
              <a:defRPr sz="2700"/>
            </a:lvl1pPr>
          </a:lstStyle>
          <a:p>
            <a:r>
              <a:rPr lang="en-GB" dirty="0"/>
              <a:t>Click to edit Master title style</a:t>
            </a:r>
            <a:endParaRPr lang="en-US" dirty="0"/>
          </a:p>
        </p:txBody>
      </p:sp>
      <p:sp>
        <p:nvSpPr>
          <p:cNvPr id="8" name="Tijdelijke aanduiding voor dianummer 7">
            <a:extLst>
              <a:ext uri="{FF2B5EF4-FFF2-40B4-BE49-F238E27FC236}">
                <a16:creationId xmlns:a16="http://schemas.microsoft.com/office/drawing/2014/main" id="{FB75D54C-3EC4-2847-8343-642A2D16E181}"/>
              </a:ext>
            </a:extLst>
          </p:cNvPr>
          <p:cNvSpPr>
            <a:spLocks noGrp="1"/>
          </p:cNvSpPr>
          <p:nvPr>
            <p:ph type="sldNum" sz="quarter" idx="4"/>
          </p:nvPr>
        </p:nvSpPr>
        <p:spPr>
          <a:xfrm>
            <a:off x="5373281" y="6479292"/>
            <a:ext cx="722721" cy="365125"/>
          </a:xfrm>
          <a:prstGeom prst="rect">
            <a:avLst/>
          </a:prstGeom>
        </p:spPr>
        <p:txBody>
          <a:bodyPr vert="horz" lIns="91440" tIns="45720" rIns="91440" bIns="45720" rtlCol="0" anchor="ctr"/>
          <a:lstStyle>
            <a:lvl1pPr algn="r">
              <a:defRPr sz="750">
                <a:solidFill>
                  <a:schemeClr val="tx1"/>
                </a:solidFill>
                <a:latin typeface="Hero New" panose="02000500000000000000" pitchFamily="50" charset="0"/>
              </a:defRPr>
            </a:lvl1pPr>
          </a:lstStyle>
          <a:p>
            <a:fld id="{8F1BBE37-5799-4774-9025-BCB0297E8107}" type="slidenum">
              <a:rPr lang="nl-NL" smtClean="0"/>
              <a:pPr/>
              <a:t>‹nr.›</a:t>
            </a:fld>
            <a:endParaRPr lang="nl-NL" dirty="0"/>
          </a:p>
        </p:txBody>
      </p:sp>
      <p:sp>
        <p:nvSpPr>
          <p:cNvPr id="9" name="Date Placeholder 3">
            <a:extLst>
              <a:ext uri="{FF2B5EF4-FFF2-40B4-BE49-F238E27FC236}">
                <a16:creationId xmlns:a16="http://schemas.microsoft.com/office/drawing/2014/main" id="{798B0C76-725E-0342-ABEA-9F8F9359A114}"/>
              </a:ext>
            </a:extLst>
          </p:cNvPr>
          <p:cNvSpPr>
            <a:spLocks noGrp="1"/>
          </p:cNvSpPr>
          <p:nvPr>
            <p:ph type="dt" sz="half" idx="2"/>
          </p:nvPr>
        </p:nvSpPr>
        <p:spPr>
          <a:xfrm>
            <a:off x="2771335" y="6476167"/>
            <a:ext cx="2743200" cy="365125"/>
          </a:xfrm>
          <a:prstGeom prst="rect">
            <a:avLst/>
          </a:prstGeom>
        </p:spPr>
        <p:txBody>
          <a:bodyPr vert="horz" lIns="91440" tIns="45720" rIns="91440" bIns="45720" rtlCol="0" anchor="ctr"/>
          <a:lstStyle>
            <a:lvl1pPr algn="l">
              <a:defRPr sz="750">
                <a:solidFill>
                  <a:schemeClr val="tx1">
                    <a:tint val="75000"/>
                  </a:schemeClr>
                </a:solidFill>
              </a:defRPr>
            </a:lvl1pPr>
          </a:lstStyle>
          <a:p>
            <a:fld id="{33E4F474-0345-714B-A625-75F7C3BD6B08}" type="datetime1">
              <a:rPr lang="en-US" smtClean="0"/>
              <a:t>1/18/2022</a:t>
            </a:fld>
            <a:endParaRPr lang="aa-ET" dirty="0"/>
          </a:p>
        </p:txBody>
      </p:sp>
    </p:spTree>
    <p:extLst>
      <p:ext uri="{BB962C8B-B14F-4D97-AF65-F5344CB8AC3E}">
        <p14:creationId xmlns:p14="http://schemas.microsoft.com/office/powerpoint/2010/main" val="202020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18CE2-264E-48D7-8EA3-E88288827BFD}"/>
              </a:ext>
            </a:extLst>
          </p:cNvPr>
          <p:cNvSpPr>
            <a:spLocks noGrp="1"/>
          </p:cNvSpPr>
          <p:nvPr>
            <p:ph type="title" hasCustomPrompt="1"/>
          </p:nvPr>
        </p:nvSpPr>
        <p:spPr/>
        <p:txBody>
          <a:bodyPr/>
          <a:lstStyle>
            <a:lvl1pPr>
              <a:defRPr>
                <a:solidFill>
                  <a:schemeClr val="accent1"/>
                </a:solidFill>
              </a:defRPr>
            </a:lvl1pPr>
          </a:lstStyle>
          <a:p>
            <a:r>
              <a:rPr lang="nl-NL" dirty="0"/>
              <a:t>Titel</a:t>
            </a:r>
          </a:p>
        </p:txBody>
      </p:sp>
      <p:sp>
        <p:nvSpPr>
          <p:cNvPr id="3" name="Tijdelijke aanduiding voor inhoud 2">
            <a:extLst>
              <a:ext uri="{FF2B5EF4-FFF2-40B4-BE49-F238E27FC236}">
                <a16:creationId xmlns:a16="http://schemas.microsoft.com/office/drawing/2014/main" id="{9DA69D6E-B8C1-4975-9786-DF33870AF1D3}"/>
              </a:ext>
            </a:extLst>
          </p:cNvPr>
          <p:cNvSpPr>
            <a:spLocks noGrp="1"/>
          </p:cNvSpPr>
          <p:nvPr>
            <p:ph idx="1"/>
          </p:nvPr>
        </p:nvSpPr>
        <p:spPr/>
        <p:txBody>
          <a:bodyPr/>
          <a:lstStyle>
            <a:lvl1pPr>
              <a:buFontTx/>
              <a:buBlip>
                <a:blip r:embed="rId2"/>
              </a:buBlip>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l-NL"/>
              <a:t>Klikken om de tekststijl van het model te bewerken</a:t>
            </a:r>
            <a:endParaRPr lang="nl-NL" dirty="0"/>
          </a:p>
          <a:p>
            <a:pPr lvl="1"/>
            <a:r>
              <a:rPr lang="nl-NL"/>
              <a:t>Tweede niveau</a:t>
            </a:r>
            <a:endParaRPr lang="nl-NL" dirty="0"/>
          </a:p>
          <a:p>
            <a:pPr lvl="2"/>
            <a:r>
              <a:rPr lang="nl-NL"/>
              <a:t>Derde niveau</a:t>
            </a:r>
            <a:endParaRPr lang="nl-NL" dirty="0"/>
          </a:p>
          <a:p>
            <a:pPr lvl="3"/>
            <a:r>
              <a:rPr lang="nl-NL"/>
              <a:t>Vierde niveau</a:t>
            </a:r>
            <a:endParaRPr lang="nl-NL" dirty="0"/>
          </a:p>
          <a:p>
            <a:pPr lvl="4"/>
            <a:r>
              <a:rPr lang="nl-NL"/>
              <a:t>Vijfde niveau</a:t>
            </a:r>
            <a:endParaRPr lang="nl-NL" dirty="0"/>
          </a:p>
        </p:txBody>
      </p:sp>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lvl1pPr>
              <a:defRPr>
                <a:solidFill>
                  <a:schemeClr val="accent1"/>
                </a:solidFill>
              </a:defRPr>
            </a:lvl1pPr>
          </a:lstStyle>
          <a:p>
            <a:fld id="{A831619C-8478-4336-979D-83A6FC6920FC}" type="datetimeFigureOut">
              <a:rPr lang="nl-NL" smtClean="0"/>
              <a:pPr/>
              <a:t>18-01-2022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lvl1pPr>
              <a:defRPr>
                <a:solidFill>
                  <a:schemeClr val="accent1"/>
                </a:solidFill>
              </a:defRPr>
            </a:lvl1pPr>
          </a:lstStyle>
          <a:p>
            <a:endParaRPr lang="nl-NL" dirty="0">
              <a:solidFill>
                <a:schemeClr val="accent1"/>
              </a:solidFill>
            </a:endParaRPr>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lvl1pPr>
              <a:defRPr>
                <a:solidFill>
                  <a:schemeClr val="accent1"/>
                </a:solidFill>
              </a:defRPr>
            </a:lvl1p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87072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 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18CE2-264E-48D7-8EA3-E88288827BFD}"/>
              </a:ext>
            </a:extLst>
          </p:cNvPr>
          <p:cNvSpPr>
            <a:spLocks noGrp="1"/>
          </p:cNvSpPr>
          <p:nvPr>
            <p:ph type="title" hasCustomPrompt="1"/>
          </p:nvPr>
        </p:nvSpPr>
        <p:spPr/>
        <p:txBody>
          <a:bodyPr/>
          <a:lstStyle>
            <a:lvl1pPr>
              <a:defRPr>
                <a:solidFill>
                  <a:schemeClr val="accent2"/>
                </a:solidFill>
              </a:defRPr>
            </a:lvl1pPr>
          </a:lstStyle>
          <a:p>
            <a:r>
              <a:rPr lang="nl-NL" dirty="0"/>
              <a:t>Titel</a:t>
            </a:r>
          </a:p>
        </p:txBody>
      </p:sp>
      <p:sp>
        <p:nvSpPr>
          <p:cNvPr id="3" name="Tijdelijke aanduiding voor inhoud 2">
            <a:extLst>
              <a:ext uri="{FF2B5EF4-FFF2-40B4-BE49-F238E27FC236}">
                <a16:creationId xmlns:a16="http://schemas.microsoft.com/office/drawing/2014/main" id="{9DA69D6E-B8C1-4975-9786-DF33870AF1D3}"/>
              </a:ext>
            </a:extLst>
          </p:cNvPr>
          <p:cNvSpPr>
            <a:spLocks noGrp="1"/>
          </p:cNvSpPr>
          <p:nvPr>
            <p:ph idx="1"/>
          </p:nvPr>
        </p:nvSpPr>
        <p:spPr/>
        <p:txBody>
          <a:bodyPr/>
          <a:lstStyle>
            <a:lvl1pPr>
              <a:buFontTx/>
              <a:buBlip>
                <a:blip r:embed="rId2"/>
              </a:buBlip>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nl-NL"/>
              <a:t>Klikken om de tekststijl van het model te bewerken</a:t>
            </a:r>
            <a:endParaRPr lang="nl-NL" dirty="0"/>
          </a:p>
          <a:p>
            <a:pPr lvl="1"/>
            <a:r>
              <a:rPr lang="nl-NL"/>
              <a:t>Tweede niveau</a:t>
            </a:r>
            <a:endParaRPr lang="nl-NL" dirty="0"/>
          </a:p>
          <a:p>
            <a:pPr lvl="2"/>
            <a:r>
              <a:rPr lang="nl-NL"/>
              <a:t>Derde niveau</a:t>
            </a:r>
            <a:endParaRPr lang="nl-NL" dirty="0"/>
          </a:p>
          <a:p>
            <a:pPr lvl="3"/>
            <a:r>
              <a:rPr lang="nl-NL"/>
              <a:t>Vierde niveau</a:t>
            </a:r>
            <a:endParaRPr lang="nl-NL" dirty="0"/>
          </a:p>
          <a:p>
            <a:pPr lvl="4"/>
            <a:r>
              <a:rPr lang="nl-NL"/>
              <a:t>Vijfde niveau</a:t>
            </a:r>
            <a:endParaRPr lang="nl-NL" dirty="0"/>
          </a:p>
        </p:txBody>
      </p:sp>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lvl1pPr>
              <a:defRPr>
                <a:solidFill>
                  <a:schemeClr val="accent2"/>
                </a:solidFill>
              </a:defRPr>
            </a:lvl1pPr>
          </a:lstStyle>
          <a:p>
            <a:fld id="{A831619C-8478-4336-979D-83A6FC6920FC}" type="datetimeFigureOut">
              <a:rPr lang="nl-NL" smtClean="0"/>
              <a:pPr/>
              <a:t>18-01-2022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lvl1pPr>
              <a:defRPr>
                <a:solidFill>
                  <a:schemeClr val="accent2"/>
                </a:solidFill>
              </a:defRPr>
            </a:lvl1pPr>
          </a:lstStyle>
          <a:p>
            <a:endParaRPr lang="nl-NL" dirty="0">
              <a:solidFill>
                <a:schemeClr val="accent2"/>
              </a:solidFill>
            </a:endParaRPr>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lvl1pPr>
              <a:defRPr>
                <a:solidFill>
                  <a:schemeClr val="accent2"/>
                </a:solidFill>
              </a:defRPr>
            </a:lvl1p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264108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tekst en afbeelding -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18CE2-264E-48D7-8EA3-E88288827BFD}"/>
              </a:ext>
            </a:extLst>
          </p:cNvPr>
          <p:cNvSpPr>
            <a:spLocks noGrp="1"/>
          </p:cNvSpPr>
          <p:nvPr>
            <p:ph type="title" hasCustomPrompt="1"/>
          </p:nvPr>
        </p:nvSpPr>
        <p:spPr>
          <a:xfrm>
            <a:off x="838200" y="458526"/>
            <a:ext cx="5057775" cy="1211158"/>
          </a:xfrm>
        </p:spPr>
        <p:txBody>
          <a:bodyPr/>
          <a:lstStyle/>
          <a:p>
            <a:r>
              <a:rPr lang="nl-NL" dirty="0"/>
              <a:t>Titel</a:t>
            </a:r>
          </a:p>
        </p:txBody>
      </p:sp>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p>
            <a:fld id="{A831619C-8478-4336-979D-83A6FC6920FC}" type="datetimeFigureOut">
              <a:rPr lang="nl-NL" smtClean="0"/>
              <a:t>18-01-2022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p>
            <a:fld id="{3FA2E925-7066-44B1-BCC7-5C81739BE584}" type="slidenum">
              <a:rPr lang="nl-NL" smtClean="0"/>
              <a:t>‹nr.›</a:t>
            </a:fld>
            <a:endParaRPr lang="nl-NL" dirty="0"/>
          </a:p>
        </p:txBody>
      </p:sp>
      <p:sp>
        <p:nvSpPr>
          <p:cNvPr id="8" name="Tijdelijke aanduiding voor tekst 7">
            <a:extLst>
              <a:ext uri="{FF2B5EF4-FFF2-40B4-BE49-F238E27FC236}">
                <a16:creationId xmlns:a16="http://schemas.microsoft.com/office/drawing/2014/main" id="{55782058-C2D0-433C-BEAB-40DB8437EC03}"/>
              </a:ext>
            </a:extLst>
          </p:cNvPr>
          <p:cNvSpPr>
            <a:spLocks noGrp="1"/>
          </p:cNvSpPr>
          <p:nvPr>
            <p:ph type="body" sz="quarter" idx="13"/>
          </p:nvPr>
        </p:nvSpPr>
        <p:spPr>
          <a:xfrm>
            <a:off x="838200" y="1711569"/>
            <a:ext cx="5057775" cy="4465394"/>
          </a:xfrm>
        </p:spPr>
        <p:txBody>
          <a:bodyPr/>
          <a:lstStyle>
            <a:lvl1pPr marL="0" indent="0">
              <a:buFont typeface="Arial" panose="020B0604020202020204" pitchFamily="34" charset="0"/>
              <a:buNone/>
              <a:defRPr/>
            </a:lvl1pPr>
            <a:lvl2pPr>
              <a:buNone/>
              <a:defRPr/>
            </a:lvl2pPr>
            <a:lvl3pPr>
              <a:buNone/>
              <a:defRPr/>
            </a:lvl3pPr>
            <a:lvl4pPr>
              <a:buNone/>
              <a:defRPr/>
            </a:lvl4pPr>
            <a:lvl5pPr>
              <a:buNone/>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afbeelding 9">
            <a:extLst>
              <a:ext uri="{FF2B5EF4-FFF2-40B4-BE49-F238E27FC236}">
                <a16:creationId xmlns:a16="http://schemas.microsoft.com/office/drawing/2014/main" id="{1B62C382-20D1-422B-B471-3ED487B8BADF}"/>
              </a:ext>
            </a:extLst>
          </p:cNvPr>
          <p:cNvSpPr>
            <a:spLocks noGrp="1"/>
          </p:cNvSpPr>
          <p:nvPr>
            <p:ph type="pic" sz="quarter" idx="14" hasCustomPrompt="1"/>
          </p:nvPr>
        </p:nvSpPr>
        <p:spPr>
          <a:xfrm>
            <a:off x="6276975" y="876300"/>
            <a:ext cx="5057775" cy="5105400"/>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Tree>
    <p:extLst>
      <p:ext uri="{BB962C8B-B14F-4D97-AF65-F5344CB8AC3E}">
        <p14:creationId xmlns:p14="http://schemas.microsoft.com/office/powerpoint/2010/main" val="243308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tekst en afbeelding - 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18CE2-264E-48D7-8EA3-E88288827BFD}"/>
              </a:ext>
            </a:extLst>
          </p:cNvPr>
          <p:cNvSpPr>
            <a:spLocks noGrp="1"/>
          </p:cNvSpPr>
          <p:nvPr>
            <p:ph type="title" hasCustomPrompt="1"/>
          </p:nvPr>
        </p:nvSpPr>
        <p:spPr>
          <a:xfrm>
            <a:off x="838200" y="458526"/>
            <a:ext cx="5057775" cy="1211158"/>
          </a:xfrm>
        </p:spPr>
        <p:txBody>
          <a:bodyPr/>
          <a:lstStyle>
            <a:lvl1pPr>
              <a:defRPr>
                <a:solidFill>
                  <a:schemeClr val="bg1"/>
                </a:solidFill>
              </a:defRPr>
            </a:lvl1pPr>
          </a:lstStyle>
          <a:p>
            <a:r>
              <a:rPr lang="nl-NL" dirty="0"/>
              <a:t>Titel</a:t>
            </a:r>
          </a:p>
        </p:txBody>
      </p:sp>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lvl1pPr>
              <a:defRPr>
                <a:solidFill>
                  <a:schemeClr val="bg1"/>
                </a:solidFill>
              </a:defRPr>
            </a:lvl1pPr>
          </a:lstStyle>
          <a:p>
            <a:fld id="{A831619C-8478-4336-979D-83A6FC6920FC}" type="datetimeFigureOut">
              <a:rPr lang="nl-NL" smtClean="0"/>
              <a:pPr/>
              <a:t>18-01-2022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lvl1pPr>
              <a:defRPr>
                <a:solidFill>
                  <a:schemeClr val="bg1"/>
                </a:solidFill>
              </a:defRPr>
            </a:lvl1pPr>
          </a:lstStyle>
          <a:p>
            <a:fld id="{3FA2E925-7066-44B1-BCC7-5C81739BE584}" type="slidenum">
              <a:rPr lang="nl-NL" smtClean="0"/>
              <a:pPr/>
              <a:t>‹nr.›</a:t>
            </a:fld>
            <a:endParaRPr lang="nl-NL" dirty="0"/>
          </a:p>
        </p:txBody>
      </p:sp>
      <p:sp>
        <p:nvSpPr>
          <p:cNvPr id="8" name="Tijdelijke aanduiding voor tekst 7">
            <a:extLst>
              <a:ext uri="{FF2B5EF4-FFF2-40B4-BE49-F238E27FC236}">
                <a16:creationId xmlns:a16="http://schemas.microsoft.com/office/drawing/2014/main" id="{55782058-C2D0-433C-BEAB-40DB8437EC03}"/>
              </a:ext>
            </a:extLst>
          </p:cNvPr>
          <p:cNvSpPr>
            <a:spLocks noGrp="1"/>
          </p:cNvSpPr>
          <p:nvPr>
            <p:ph type="body" sz="quarter" idx="13"/>
          </p:nvPr>
        </p:nvSpPr>
        <p:spPr>
          <a:xfrm>
            <a:off x="838200" y="1711569"/>
            <a:ext cx="5057775" cy="4465394"/>
          </a:xfrm>
        </p:spPr>
        <p:txBody>
          <a:bodyPr/>
          <a:lstStyle>
            <a:lvl1pPr marL="0" indent="0">
              <a:buFont typeface="Arial" panose="020B0604020202020204" pitchFamily="34" charset="0"/>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afbeelding 9">
            <a:extLst>
              <a:ext uri="{FF2B5EF4-FFF2-40B4-BE49-F238E27FC236}">
                <a16:creationId xmlns:a16="http://schemas.microsoft.com/office/drawing/2014/main" id="{1B62C382-20D1-422B-B471-3ED487B8BADF}"/>
              </a:ext>
            </a:extLst>
          </p:cNvPr>
          <p:cNvSpPr>
            <a:spLocks noGrp="1"/>
          </p:cNvSpPr>
          <p:nvPr>
            <p:ph type="pic" sz="quarter" idx="14" hasCustomPrompt="1"/>
          </p:nvPr>
        </p:nvSpPr>
        <p:spPr>
          <a:xfrm>
            <a:off x="6276975" y="876300"/>
            <a:ext cx="5057775" cy="5105400"/>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
        <p:nvSpPr>
          <p:cNvPr id="9" name="Rechthoek 8">
            <a:extLst>
              <a:ext uri="{FF2B5EF4-FFF2-40B4-BE49-F238E27FC236}">
                <a16:creationId xmlns:a16="http://schemas.microsoft.com/office/drawing/2014/main" id="{2D55895F-B2D2-4A01-97B8-4533A1EEBC32}"/>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AA266147-0DA2-45AE-8632-423C08ED35C4}"/>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71826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tekst en afbeelding - 3">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18CE2-264E-48D7-8EA3-E88288827BFD}"/>
              </a:ext>
            </a:extLst>
          </p:cNvPr>
          <p:cNvSpPr>
            <a:spLocks noGrp="1"/>
          </p:cNvSpPr>
          <p:nvPr>
            <p:ph type="title" hasCustomPrompt="1"/>
          </p:nvPr>
        </p:nvSpPr>
        <p:spPr>
          <a:xfrm>
            <a:off x="838200" y="458526"/>
            <a:ext cx="5057775" cy="1211158"/>
          </a:xfrm>
        </p:spPr>
        <p:txBody>
          <a:bodyPr/>
          <a:lstStyle>
            <a:lvl1pPr>
              <a:defRPr>
                <a:solidFill>
                  <a:schemeClr val="bg1"/>
                </a:solidFill>
              </a:defRPr>
            </a:lvl1pPr>
          </a:lstStyle>
          <a:p>
            <a:r>
              <a:rPr lang="nl-NL" dirty="0"/>
              <a:t>Titel</a:t>
            </a:r>
          </a:p>
        </p:txBody>
      </p:sp>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lvl1pPr>
              <a:defRPr>
                <a:solidFill>
                  <a:schemeClr val="bg1"/>
                </a:solidFill>
              </a:defRPr>
            </a:lvl1pPr>
          </a:lstStyle>
          <a:p>
            <a:fld id="{A831619C-8478-4336-979D-83A6FC6920FC}" type="datetimeFigureOut">
              <a:rPr lang="nl-NL" smtClean="0"/>
              <a:pPr/>
              <a:t>18-01-2022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lvl1pPr>
              <a:defRPr>
                <a:solidFill>
                  <a:schemeClr val="bg1"/>
                </a:solidFill>
              </a:defRPr>
            </a:lvl1pPr>
          </a:lstStyle>
          <a:p>
            <a:fld id="{3FA2E925-7066-44B1-BCC7-5C81739BE584}" type="slidenum">
              <a:rPr lang="nl-NL" smtClean="0"/>
              <a:pPr/>
              <a:t>‹nr.›</a:t>
            </a:fld>
            <a:endParaRPr lang="nl-NL" dirty="0"/>
          </a:p>
        </p:txBody>
      </p:sp>
      <p:sp>
        <p:nvSpPr>
          <p:cNvPr id="8" name="Tijdelijke aanduiding voor tekst 7">
            <a:extLst>
              <a:ext uri="{FF2B5EF4-FFF2-40B4-BE49-F238E27FC236}">
                <a16:creationId xmlns:a16="http://schemas.microsoft.com/office/drawing/2014/main" id="{55782058-C2D0-433C-BEAB-40DB8437EC03}"/>
              </a:ext>
            </a:extLst>
          </p:cNvPr>
          <p:cNvSpPr>
            <a:spLocks noGrp="1"/>
          </p:cNvSpPr>
          <p:nvPr>
            <p:ph type="body" sz="quarter" idx="13"/>
          </p:nvPr>
        </p:nvSpPr>
        <p:spPr>
          <a:xfrm>
            <a:off x="838200" y="1711569"/>
            <a:ext cx="5057775" cy="4465394"/>
          </a:xfrm>
        </p:spPr>
        <p:txBody>
          <a:bodyPr/>
          <a:lstStyle>
            <a:lvl1pPr marL="0" indent="0">
              <a:buFont typeface="Arial" panose="020B0604020202020204" pitchFamily="34" charset="0"/>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afbeelding 9">
            <a:extLst>
              <a:ext uri="{FF2B5EF4-FFF2-40B4-BE49-F238E27FC236}">
                <a16:creationId xmlns:a16="http://schemas.microsoft.com/office/drawing/2014/main" id="{1B62C382-20D1-422B-B471-3ED487B8BADF}"/>
              </a:ext>
            </a:extLst>
          </p:cNvPr>
          <p:cNvSpPr>
            <a:spLocks noGrp="1"/>
          </p:cNvSpPr>
          <p:nvPr>
            <p:ph type="pic" sz="quarter" idx="14" hasCustomPrompt="1"/>
          </p:nvPr>
        </p:nvSpPr>
        <p:spPr>
          <a:xfrm>
            <a:off x="6276975" y="876300"/>
            <a:ext cx="5057775" cy="5105400"/>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
        <p:nvSpPr>
          <p:cNvPr id="9" name="Rechthoek 8">
            <a:extLst>
              <a:ext uri="{FF2B5EF4-FFF2-40B4-BE49-F238E27FC236}">
                <a16:creationId xmlns:a16="http://schemas.microsoft.com/office/drawing/2014/main" id="{2D55895F-B2D2-4A01-97B8-4533A1EEBC32}"/>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AA266147-0DA2-45AE-8632-423C08ED35C4}"/>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26034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18CE2-264E-48D7-8EA3-E88288827BFD}"/>
              </a:ext>
            </a:extLst>
          </p:cNvPr>
          <p:cNvSpPr>
            <a:spLocks noGrp="1"/>
          </p:cNvSpPr>
          <p:nvPr>
            <p:ph type="title" hasCustomPrompt="1"/>
          </p:nvPr>
        </p:nvSpPr>
        <p:spPr/>
        <p:txBody>
          <a:bodyPr/>
          <a:lstStyle/>
          <a:p>
            <a:r>
              <a:rPr lang="nl-NL" dirty="0"/>
              <a:t>Titel</a:t>
            </a:r>
          </a:p>
        </p:txBody>
      </p:sp>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p>
            <a:fld id="{A831619C-8478-4336-979D-83A6FC6920FC}" type="datetimeFigureOut">
              <a:rPr lang="nl-NL" smtClean="0"/>
              <a:t>18-01-2022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p>
            <a:fld id="{3FA2E925-7066-44B1-BCC7-5C81739BE584}" type="slidenum">
              <a:rPr lang="nl-NL" smtClean="0"/>
              <a:t>‹nr.›</a:t>
            </a:fld>
            <a:endParaRPr lang="nl-NL" dirty="0"/>
          </a:p>
        </p:txBody>
      </p:sp>
      <p:sp>
        <p:nvSpPr>
          <p:cNvPr id="8" name="Tijdelijke aanduiding voor tekst 7">
            <a:extLst>
              <a:ext uri="{FF2B5EF4-FFF2-40B4-BE49-F238E27FC236}">
                <a16:creationId xmlns:a16="http://schemas.microsoft.com/office/drawing/2014/main" id="{55782058-C2D0-433C-BEAB-40DB8437EC03}"/>
              </a:ext>
            </a:extLst>
          </p:cNvPr>
          <p:cNvSpPr>
            <a:spLocks noGrp="1"/>
          </p:cNvSpPr>
          <p:nvPr>
            <p:ph type="body" sz="quarter" idx="13"/>
          </p:nvPr>
        </p:nvSpPr>
        <p:spPr/>
        <p:txBody>
          <a:bodyPr/>
          <a:lstStyle>
            <a:lvl1pPr marL="0" indent="0">
              <a:buFont typeface="Arial" panose="020B0604020202020204" pitchFamily="34" charset="0"/>
              <a:buNone/>
              <a:defRPr/>
            </a:lvl1pPr>
            <a:lvl2pPr>
              <a:buNone/>
              <a:defRPr/>
            </a:lvl2pPr>
            <a:lvl3pPr>
              <a:buNone/>
              <a:defRPr/>
            </a:lvl3pPr>
            <a:lvl4pPr>
              <a:buNone/>
              <a:defRPr/>
            </a:lvl4pPr>
            <a:lvl5pPr>
              <a:buNone/>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35374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itel en object (2 kolomm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2B66B-6956-4802-9AB4-0FA818A6807C}"/>
              </a:ext>
            </a:extLst>
          </p:cNvPr>
          <p:cNvSpPr>
            <a:spLocks noGrp="1"/>
          </p:cNvSpPr>
          <p:nvPr>
            <p:ph type="title" hasCustomPrompt="1"/>
          </p:nvPr>
        </p:nvSpPr>
        <p:spPr/>
        <p:txBody>
          <a:bodyPr/>
          <a:lstStyle/>
          <a:p>
            <a:r>
              <a:rPr lang="nl-NL" dirty="0"/>
              <a:t>Titel</a:t>
            </a:r>
          </a:p>
        </p:txBody>
      </p:sp>
      <p:sp>
        <p:nvSpPr>
          <p:cNvPr id="3" name="Tijdelijke aanduiding voor inhoud 2">
            <a:extLst>
              <a:ext uri="{FF2B5EF4-FFF2-40B4-BE49-F238E27FC236}">
                <a16:creationId xmlns:a16="http://schemas.microsoft.com/office/drawing/2014/main" id="{5500C574-B20E-41F6-B540-2213639B4AF9}"/>
              </a:ext>
            </a:extLst>
          </p:cNvPr>
          <p:cNvSpPr>
            <a:spLocks noGrp="1"/>
          </p:cNvSpPr>
          <p:nvPr>
            <p:ph sz="half" idx="1"/>
          </p:nvPr>
        </p:nvSpPr>
        <p:spPr>
          <a:xfrm>
            <a:off x="838200" y="1825625"/>
            <a:ext cx="5181600" cy="4351338"/>
          </a:xfrm>
        </p:spPr>
        <p:txBody>
          <a:bodyPr/>
          <a:lstStyle/>
          <a:p>
            <a:pPr lvl="0"/>
            <a:r>
              <a:rPr lang="nl-NL"/>
              <a:t>Klikken om de tekststijl van het model te bewerken</a:t>
            </a:r>
            <a:endParaRPr lang="nl-NL" dirty="0"/>
          </a:p>
          <a:p>
            <a:pPr lvl="1"/>
            <a:r>
              <a:rPr lang="nl-NL"/>
              <a:t>Tweede niveau</a:t>
            </a:r>
            <a:endParaRPr lang="nl-NL" dirty="0"/>
          </a:p>
          <a:p>
            <a:pPr lvl="2"/>
            <a:r>
              <a:rPr lang="nl-NL"/>
              <a:t>Derde niveau</a:t>
            </a:r>
            <a:endParaRPr lang="nl-NL" dirty="0"/>
          </a:p>
          <a:p>
            <a:pPr lvl="3"/>
            <a:r>
              <a:rPr lang="nl-NL"/>
              <a:t>Vierde niveau</a:t>
            </a:r>
            <a:endParaRPr lang="nl-NL" dirty="0"/>
          </a:p>
          <a:p>
            <a:pPr lvl="4"/>
            <a:r>
              <a:rPr lang="nl-NL"/>
              <a:t>Vijfde niveau</a:t>
            </a:r>
            <a:endParaRPr lang="nl-NL" dirty="0"/>
          </a:p>
        </p:txBody>
      </p:sp>
      <p:sp>
        <p:nvSpPr>
          <p:cNvPr id="4" name="Tijdelijke aanduiding voor inhoud 3">
            <a:extLst>
              <a:ext uri="{FF2B5EF4-FFF2-40B4-BE49-F238E27FC236}">
                <a16:creationId xmlns:a16="http://schemas.microsoft.com/office/drawing/2014/main" id="{45551D04-AA4E-4C5B-8AE2-1F855608E586}"/>
              </a:ext>
            </a:extLst>
          </p:cNvPr>
          <p:cNvSpPr>
            <a:spLocks noGrp="1"/>
          </p:cNvSpPr>
          <p:nvPr>
            <p:ph sz="half" idx="2"/>
          </p:nvPr>
        </p:nvSpPr>
        <p:spPr>
          <a:xfrm>
            <a:off x="6172200" y="1825625"/>
            <a:ext cx="5181600" cy="4351338"/>
          </a:xfrm>
        </p:spPr>
        <p:txBody>
          <a:bodyPr/>
          <a:lstStyle/>
          <a:p>
            <a:pPr lvl="0"/>
            <a:r>
              <a:rPr lang="nl-NL"/>
              <a:t>Klikken om de tekststijl van het model te bewerken</a:t>
            </a:r>
            <a:endParaRPr lang="nl-NL" dirty="0"/>
          </a:p>
          <a:p>
            <a:pPr lvl="1"/>
            <a:r>
              <a:rPr lang="nl-NL"/>
              <a:t>Tweede niveau</a:t>
            </a:r>
            <a:endParaRPr lang="nl-NL" dirty="0"/>
          </a:p>
          <a:p>
            <a:pPr lvl="2"/>
            <a:r>
              <a:rPr lang="nl-NL"/>
              <a:t>Derde niveau</a:t>
            </a:r>
            <a:endParaRPr lang="nl-NL" dirty="0"/>
          </a:p>
          <a:p>
            <a:pPr lvl="3"/>
            <a:r>
              <a:rPr lang="nl-NL"/>
              <a:t>Vierde niveau</a:t>
            </a:r>
            <a:endParaRPr lang="nl-NL" dirty="0"/>
          </a:p>
          <a:p>
            <a:pPr lvl="4"/>
            <a:r>
              <a:rPr lang="nl-NL"/>
              <a:t>Vijfde niveau</a:t>
            </a:r>
            <a:endParaRPr lang="nl-NL" dirty="0"/>
          </a:p>
        </p:txBody>
      </p:sp>
      <p:sp>
        <p:nvSpPr>
          <p:cNvPr id="5" name="Tijdelijke aanduiding voor datum 4">
            <a:extLst>
              <a:ext uri="{FF2B5EF4-FFF2-40B4-BE49-F238E27FC236}">
                <a16:creationId xmlns:a16="http://schemas.microsoft.com/office/drawing/2014/main" id="{0DFA47A2-5956-4F58-9753-4D9809CD8BA8}"/>
              </a:ext>
            </a:extLst>
          </p:cNvPr>
          <p:cNvSpPr>
            <a:spLocks noGrp="1"/>
          </p:cNvSpPr>
          <p:nvPr>
            <p:ph type="dt" sz="half" idx="10"/>
          </p:nvPr>
        </p:nvSpPr>
        <p:spPr/>
        <p:txBody>
          <a:bodyPr/>
          <a:lstStyle/>
          <a:p>
            <a:fld id="{A831619C-8478-4336-979D-83A6FC6920FC}" type="datetimeFigureOut">
              <a:rPr lang="nl-NL" smtClean="0"/>
              <a:t>18-01-2022</a:t>
            </a:fld>
            <a:endParaRPr lang="nl-NL" dirty="0"/>
          </a:p>
        </p:txBody>
      </p:sp>
      <p:sp>
        <p:nvSpPr>
          <p:cNvPr id="6" name="Tijdelijke aanduiding voor voettekst 5">
            <a:extLst>
              <a:ext uri="{FF2B5EF4-FFF2-40B4-BE49-F238E27FC236}">
                <a16:creationId xmlns:a16="http://schemas.microsoft.com/office/drawing/2014/main" id="{F34EBD93-34C4-4BB4-9497-98C388F78592}"/>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51F471F7-092B-4941-A80F-A379A84799E9}"/>
              </a:ext>
            </a:extLst>
          </p:cNvPr>
          <p:cNvSpPr>
            <a:spLocks noGrp="1"/>
          </p:cNvSpPr>
          <p:nvPr>
            <p:ph type="sldNum" sz="quarter" idx="12"/>
          </p:nvPr>
        </p:nvSpPr>
        <p:spPr/>
        <p:txBody>
          <a:bodyPr/>
          <a:lstStyle/>
          <a:p>
            <a:fld id="{3FA2E925-7066-44B1-BCC7-5C81739BE584}" type="slidenum">
              <a:rPr lang="nl-NL" smtClean="0"/>
              <a:t>‹nr.›</a:t>
            </a:fld>
            <a:endParaRPr lang="nl-NL" dirty="0"/>
          </a:p>
        </p:txBody>
      </p:sp>
    </p:spTree>
    <p:extLst>
      <p:ext uri="{BB962C8B-B14F-4D97-AF65-F5344CB8AC3E}">
        <p14:creationId xmlns:p14="http://schemas.microsoft.com/office/powerpoint/2010/main" val="112149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7687C58-84A2-483B-9779-7222455A21AA}"/>
              </a:ext>
            </a:extLst>
          </p:cNvPr>
          <p:cNvSpPr>
            <a:spLocks noGrp="1"/>
          </p:cNvSpPr>
          <p:nvPr>
            <p:ph type="title"/>
          </p:nvPr>
        </p:nvSpPr>
        <p:spPr>
          <a:xfrm>
            <a:off x="838200" y="458526"/>
            <a:ext cx="10515600" cy="1211158"/>
          </a:xfrm>
          <a:prstGeom prst="rect">
            <a:avLst/>
          </a:prstGeom>
        </p:spPr>
        <p:txBody>
          <a:bodyPr vert="horz" lIns="0" tIns="0" rIns="0" bIns="0" rtlCol="0" anchor="ctr">
            <a:normAutofit/>
          </a:body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6E8BB01B-39CF-4E4D-B6C5-69C2F6530DC6}"/>
              </a:ext>
            </a:extLst>
          </p:cNvPr>
          <p:cNvSpPr>
            <a:spLocks noGrp="1"/>
          </p:cNvSpPr>
          <p:nvPr>
            <p:ph type="body" idx="1"/>
          </p:nvPr>
        </p:nvSpPr>
        <p:spPr>
          <a:xfrm>
            <a:off x="838200" y="1711569"/>
            <a:ext cx="10515600" cy="4465394"/>
          </a:xfrm>
          <a:prstGeom prst="rect">
            <a:avLst/>
          </a:prstGeom>
        </p:spPr>
        <p:txBody>
          <a:bodyPr vert="horz" lIns="0" tIns="0" rIns="0" bIns="0" rtlCol="0">
            <a:normAutofit/>
          </a:bodyPr>
          <a:lstStyle/>
          <a:p>
            <a:pPr lvl="0"/>
            <a:r>
              <a:rPr lang="nl-NL"/>
              <a:t>Klikken om de tekststijl van het model te bewerken</a:t>
            </a:r>
            <a:endParaRPr lang="nl-NL" dirty="0"/>
          </a:p>
          <a:p>
            <a:pPr lvl="1"/>
            <a:r>
              <a:rPr lang="nl-NL"/>
              <a:t>Tweede niveau</a:t>
            </a:r>
            <a:endParaRPr lang="nl-NL" dirty="0"/>
          </a:p>
          <a:p>
            <a:pPr lvl="2"/>
            <a:r>
              <a:rPr lang="nl-NL"/>
              <a:t>Derde niveau</a:t>
            </a:r>
            <a:endParaRPr lang="nl-NL" dirty="0"/>
          </a:p>
          <a:p>
            <a:pPr lvl="3"/>
            <a:r>
              <a:rPr lang="nl-NL"/>
              <a:t>Vierde niveau</a:t>
            </a:r>
            <a:endParaRPr lang="nl-NL" dirty="0"/>
          </a:p>
          <a:p>
            <a:pPr lvl="4"/>
            <a:r>
              <a:rPr lang="nl-NL"/>
              <a:t>Vijfde niveau</a:t>
            </a:r>
            <a:endParaRPr lang="nl-NL" dirty="0"/>
          </a:p>
        </p:txBody>
      </p:sp>
      <p:sp>
        <p:nvSpPr>
          <p:cNvPr id="4" name="Tijdelijke aanduiding voor datum 3">
            <a:extLst>
              <a:ext uri="{FF2B5EF4-FFF2-40B4-BE49-F238E27FC236}">
                <a16:creationId xmlns:a16="http://schemas.microsoft.com/office/drawing/2014/main" id="{EC992CA4-0EB8-4D15-B301-9352A26D21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A831619C-8478-4336-979D-83A6FC6920FC}" type="datetimeFigureOut">
              <a:rPr lang="nl-NL" smtClean="0"/>
              <a:pPr/>
              <a:t>18-01-2022</a:t>
            </a:fld>
            <a:endParaRPr lang="nl-NL" dirty="0"/>
          </a:p>
        </p:txBody>
      </p:sp>
      <p:sp>
        <p:nvSpPr>
          <p:cNvPr id="5" name="Tijdelijke aanduiding voor voettekst 4">
            <a:extLst>
              <a:ext uri="{FF2B5EF4-FFF2-40B4-BE49-F238E27FC236}">
                <a16:creationId xmlns:a16="http://schemas.microsoft.com/office/drawing/2014/main" id="{80A858AB-6BA5-448A-A27A-4DCFEE765C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nl-NL" dirty="0">
              <a:solidFill>
                <a:schemeClr val="tx1"/>
              </a:solidFill>
            </a:endParaRPr>
          </a:p>
        </p:txBody>
      </p:sp>
      <p:sp>
        <p:nvSpPr>
          <p:cNvPr id="6" name="Tijdelijke aanduiding voor dianummer 5">
            <a:extLst>
              <a:ext uri="{FF2B5EF4-FFF2-40B4-BE49-F238E27FC236}">
                <a16:creationId xmlns:a16="http://schemas.microsoft.com/office/drawing/2014/main" id="{3072EAD0-000A-4C66-97CA-CE6B0486EA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3836357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6" r:id="rId5"/>
    <p:sldLayoutId id="2147483667" r:id="rId6"/>
    <p:sldLayoutId id="2147483668" r:id="rId7"/>
    <p:sldLayoutId id="2147483660" r:id="rId8"/>
    <p:sldLayoutId id="2147483652" r:id="rId9"/>
    <p:sldLayoutId id="2147483654" r:id="rId10"/>
    <p:sldLayoutId id="2147483677" r:id="rId11"/>
    <p:sldLayoutId id="2147483678" r:id="rId12"/>
    <p:sldLayoutId id="2147483679" r:id="rId13"/>
    <p:sldLayoutId id="2147483669" r:id="rId14"/>
    <p:sldLayoutId id="2147483670" r:id="rId15"/>
    <p:sldLayoutId id="2147483671" r:id="rId16"/>
    <p:sldLayoutId id="2147483672" r:id="rId17"/>
    <p:sldLayoutId id="2147483673" r:id="rId18"/>
    <p:sldLayoutId id="2147483674" r:id="rId19"/>
    <p:sldLayoutId id="2147483663" r:id="rId20"/>
    <p:sldLayoutId id="2147483664" r:id="rId21"/>
    <p:sldLayoutId id="2147483665" r:id="rId22"/>
    <p:sldLayoutId id="2147483655" r:id="rId23"/>
    <p:sldLayoutId id="2147483675" r:id="rId24"/>
    <p:sldLayoutId id="2147483676" r:id="rId25"/>
    <p:sldLayoutId id="2147483680" r:id="rId26"/>
    <p:sldLayoutId id="2147483681" r:id="rId27"/>
    <p:sldLayoutId id="214748368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u="heavy" kern="120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Tx/>
        <a:buBlip>
          <a:blip r:embed="rId30"/>
        </a:buBlip>
        <a:defRPr sz="2000" kern="1200">
          <a:solidFill>
            <a:schemeClr val="tx1"/>
          </a:solidFill>
          <a:latin typeface="+mn-lt"/>
          <a:ea typeface="+mn-ea"/>
          <a:cs typeface="+mn-cs"/>
        </a:defRPr>
      </a:lvl1pPr>
      <a:lvl2pPr marL="450850" indent="-184150" algn="l" defTabSz="914400" rtl="0" eaLnBrk="1" latinLnBrk="0" hangingPunct="1">
        <a:lnSpc>
          <a:spcPct val="90000"/>
        </a:lnSpc>
        <a:spcBef>
          <a:spcPts val="500"/>
        </a:spcBef>
        <a:buFont typeface="Graphik Semibold" panose="020B0703030202060203" pitchFamily="34" charset="0"/>
        <a:buChar char="-"/>
        <a:defRPr sz="1800" kern="1200">
          <a:solidFill>
            <a:schemeClr val="tx1"/>
          </a:solidFill>
          <a:latin typeface="+mn-lt"/>
          <a:ea typeface="+mn-ea"/>
          <a:cs typeface="+mn-cs"/>
        </a:defRPr>
      </a:lvl2pPr>
      <a:lvl3pPr marL="628650" indent="-177800" algn="l" defTabSz="914400" rtl="0" eaLnBrk="1" latinLnBrk="0" hangingPunct="1">
        <a:lnSpc>
          <a:spcPct val="90000"/>
        </a:lnSpc>
        <a:spcBef>
          <a:spcPts val="500"/>
        </a:spcBef>
        <a:buFont typeface="Graphik Semibold" panose="020B0703030202060203" pitchFamily="34" charset="0"/>
        <a:buChar char="-"/>
        <a:defRPr sz="1600" kern="1200">
          <a:solidFill>
            <a:schemeClr val="tx1"/>
          </a:solidFill>
          <a:latin typeface="+mn-lt"/>
          <a:ea typeface="+mn-ea"/>
          <a:cs typeface="+mn-cs"/>
        </a:defRPr>
      </a:lvl3pPr>
      <a:lvl4pPr marL="8064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4pPr>
      <a:lvl5pPr marL="9842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1071" userDrawn="1">
          <p15:clr>
            <a:srgbClr val="F26B43"/>
          </p15:clr>
        </p15:guide>
        <p15:guide id="4" orient="horz" pos="3906" userDrawn="1">
          <p15:clr>
            <a:srgbClr val="F26B43"/>
          </p15:clr>
        </p15:guide>
        <p15:guide id="5" pos="529" userDrawn="1">
          <p15:clr>
            <a:srgbClr val="F26B43"/>
          </p15:clr>
        </p15:guide>
        <p15:guide id="6" pos="715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8" Type="http://schemas.openxmlformats.org/officeDocument/2006/relationships/hyperlink" Target="https://watertoedoet.info/" TargetMode="External"/><Relationship Id="rId3" Type="http://schemas.openxmlformats.org/officeDocument/2006/relationships/image" Target="../media/image22.jpeg"/><Relationship Id="rId7" Type="http://schemas.openxmlformats.org/officeDocument/2006/relationships/hyperlink" Target="https://3goedevragen.nl/"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image" Target="../media/image24.jpeg"/><Relationship Id="rId4" Type="http://schemas.openxmlformats.org/officeDocument/2006/relationships/image" Target="../media/image23.png"/><Relationship Id="rId9" Type="http://schemas.openxmlformats.org/officeDocument/2006/relationships/hyperlink" Target="https://begineengoedgesprek.n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atertoedoet.info/"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298626-9918-4ABE-93D1-1A27CBB8156C}"/>
              </a:ext>
            </a:extLst>
          </p:cNvPr>
          <p:cNvSpPr>
            <a:spLocks noGrp="1"/>
          </p:cNvSpPr>
          <p:nvPr>
            <p:ph type="ctrTitle"/>
          </p:nvPr>
        </p:nvSpPr>
        <p:spPr/>
        <p:txBody>
          <a:bodyPr>
            <a:normAutofit/>
          </a:bodyPr>
          <a:lstStyle/>
          <a:p>
            <a:r>
              <a:rPr lang="nl-NL" dirty="0"/>
              <a:t>Samen Beslissen</a:t>
            </a:r>
          </a:p>
        </p:txBody>
      </p:sp>
      <p:sp>
        <p:nvSpPr>
          <p:cNvPr id="3" name="Ondertitel 2">
            <a:extLst>
              <a:ext uri="{FF2B5EF4-FFF2-40B4-BE49-F238E27FC236}">
                <a16:creationId xmlns:a16="http://schemas.microsoft.com/office/drawing/2014/main" id="{7C24501D-C856-469A-9A15-934A88EFB6F5}"/>
              </a:ext>
            </a:extLst>
          </p:cNvPr>
          <p:cNvSpPr>
            <a:spLocks noGrp="1"/>
          </p:cNvSpPr>
          <p:nvPr>
            <p:ph type="subTitle" idx="1"/>
          </p:nvPr>
        </p:nvSpPr>
        <p:spPr/>
        <p:txBody>
          <a:bodyPr/>
          <a:lstStyle/>
          <a:p>
            <a:r>
              <a:rPr lang="nl-NL" dirty="0"/>
              <a:t>Datum</a:t>
            </a:r>
          </a:p>
        </p:txBody>
      </p:sp>
      <p:pic>
        <p:nvPicPr>
          <p:cNvPr id="5" name="Afbeelding 4">
            <a:extLst>
              <a:ext uri="{FF2B5EF4-FFF2-40B4-BE49-F238E27FC236}">
                <a16:creationId xmlns:a16="http://schemas.microsoft.com/office/drawing/2014/main" id="{71C7B153-6E45-4E02-B6DE-6BD6069E8167}"/>
              </a:ext>
            </a:extLst>
          </p:cNvPr>
          <p:cNvPicPr>
            <a:picLocks noChangeAspect="1"/>
          </p:cNvPicPr>
          <p:nvPr/>
        </p:nvPicPr>
        <p:blipFill>
          <a:blip r:embed="rId3"/>
          <a:stretch>
            <a:fillRect/>
          </a:stretch>
        </p:blipFill>
        <p:spPr>
          <a:xfrm>
            <a:off x="9773815" y="383222"/>
            <a:ext cx="1944659" cy="1216980"/>
          </a:xfrm>
          <a:prstGeom prst="rect">
            <a:avLst/>
          </a:prstGeom>
        </p:spPr>
      </p:pic>
    </p:spTree>
    <p:extLst>
      <p:ext uri="{BB962C8B-B14F-4D97-AF65-F5344CB8AC3E}">
        <p14:creationId xmlns:p14="http://schemas.microsoft.com/office/powerpoint/2010/main" val="82402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197E3B5C-3DD6-4407-BC2C-AEDF8E620C1A}"/>
              </a:ext>
            </a:extLst>
          </p:cNvPr>
          <p:cNvSpPr>
            <a:spLocks noGrp="1"/>
          </p:cNvSpPr>
          <p:nvPr>
            <p:ph type="body" sz="quarter" idx="13"/>
          </p:nvPr>
        </p:nvSpPr>
        <p:spPr>
          <a:xfrm>
            <a:off x="838200" y="0"/>
            <a:ext cx="6067425" cy="6858000"/>
          </a:xfrm>
        </p:spPr>
        <p:txBody>
          <a:bodyPr vert="horz" lIns="0" tIns="0" rIns="0" bIns="0" rtlCol="0" anchor="ctr">
            <a:noAutofit/>
          </a:bodyPr>
          <a:lstStyle/>
          <a:p>
            <a:pPr marL="266700" indent="-266700">
              <a:lnSpc>
                <a:spcPct val="150000"/>
              </a:lnSpc>
              <a:buBlip>
                <a:blip r:embed="rId3"/>
              </a:buBlip>
            </a:pPr>
            <a:r>
              <a:rPr lang="nl-NL" sz="2800" dirty="0"/>
              <a:t>Iemand gaat elke maandagavond kaarten met vrienden.</a:t>
            </a:r>
          </a:p>
          <a:p>
            <a:pPr marL="266700" indent="-266700">
              <a:lnSpc>
                <a:spcPct val="150000"/>
              </a:lnSpc>
              <a:buBlip>
                <a:blip r:embed="rId3"/>
              </a:buBlip>
            </a:pPr>
            <a:r>
              <a:rPr lang="nl-NL" sz="2800" dirty="0"/>
              <a:t>Dit kan niet als de wijkverpleegkundige om 18.00 uur zijn steunkousen uitdoet. </a:t>
            </a:r>
          </a:p>
          <a:p>
            <a:pPr marL="266700" indent="-266700">
              <a:lnSpc>
                <a:spcPct val="150000"/>
              </a:lnSpc>
              <a:buBlip>
                <a:blip r:embed="rId3"/>
              </a:buBlip>
            </a:pPr>
            <a:r>
              <a:rPr lang="nl-NL" sz="2800" dirty="0"/>
              <a:t>Hij kan bespreken of de wijkverpleegkundige later kan komen. </a:t>
            </a:r>
          </a:p>
        </p:txBody>
      </p:sp>
      <p:pic>
        <p:nvPicPr>
          <p:cNvPr id="3" name="Afbeelding 2">
            <a:extLst>
              <a:ext uri="{FF2B5EF4-FFF2-40B4-BE49-F238E27FC236}">
                <a16:creationId xmlns:a16="http://schemas.microsoft.com/office/drawing/2014/main" id="{F4166881-E96C-49A3-AC75-B2D44072B485}"/>
              </a:ext>
            </a:extLst>
          </p:cNvPr>
          <p:cNvPicPr>
            <a:picLocks noChangeAspect="1"/>
          </p:cNvPicPr>
          <p:nvPr/>
        </p:nvPicPr>
        <p:blipFill>
          <a:blip r:embed="rId4"/>
          <a:stretch>
            <a:fillRect/>
          </a:stretch>
        </p:blipFill>
        <p:spPr>
          <a:xfrm>
            <a:off x="7635237" y="2080258"/>
            <a:ext cx="2963091" cy="295808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7017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197E3B5C-3DD6-4407-BC2C-AEDF8E620C1A}"/>
              </a:ext>
            </a:extLst>
          </p:cNvPr>
          <p:cNvSpPr>
            <a:spLocks noGrp="1"/>
          </p:cNvSpPr>
          <p:nvPr>
            <p:ph type="body" sz="quarter" idx="13"/>
          </p:nvPr>
        </p:nvSpPr>
        <p:spPr>
          <a:xfrm>
            <a:off x="838200" y="0"/>
            <a:ext cx="6372225" cy="6858000"/>
          </a:xfrm>
        </p:spPr>
        <p:txBody>
          <a:bodyPr vert="horz" lIns="0" tIns="0" rIns="0" bIns="0" rtlCol="0" anchor="ctr">
            <a:noAutofit/>
          </a:bodyPr>
          <a:lstStyle/>
          <a:p>
            <a:pPr marL="266700" indent="-266700">
              <a:lnSpc>
                <a:spcPct val="150000"/>
              </a:lnSpc>
              <a:buBlip>
                <a:blip r:embed="rId3"/>
              </a:buBlip>
            </a:pPr>
            <a:r>
              <a:rPr lang="nl-NL" sz="2800" dirty="0"/>
              <a:t>Iemand die eerder misselijk werd van een medicijn wil dit liever niet meer slikken. </a:t>
            </a:r>
          </a:p>
          <a:p>
            <a:pPr marL="266700" indent="-266700">
              <a:lnSpc>
                <a:spcPct val="150000"/>
              </a:lnSpc>
              <a:buBlip>
                <a:blip r:embed="rId3"/>
              </a:buBlip>
            </a:pPr>
            <a:r>
              <a:rPr lang="nl-NL" sz="2800" dirty="0"/>
              <a:t>Deze persoon zegt dit tegen de zorgverlener. </a:t>
            </a:r>
          </a:p>
          <a:p>
            <a:pPr marL="266700" indent="-266700">
              <a:lnSpc>
                <a:spcPct val="150000"/>
              </a:lnSpc>
              <a:buBlip>
                <a:blip r:embed="rId3"/>
              </a:buBlip>
            </a:pPr>
            <a:r>
              <a:rPr lang="nl-NL" sz="2800" dirty="0"/>
              <a:t>Samen met de zorgverlener beslist deze persoon om af te wachten.</a:t>
            </a:r>
          </a:p>
          <a:p>
            <a:pPr marL="266700" indent="-266700">
              <a:lnSpc>
                <a:spcPct val="150000"/>
              </a:lnSpc>
              <a:buBlip>
                <a:blip r:embed="rId3"/>
              </a:buBlip>
            </a:pPr>
            <a:r>
              <a:rPr lang="nl-NL" sz="2800" dirty="0"/>
              <a:t>Misschien gaan de klachten vanzelf over.</a:t>
            </a:r>
          </a:p>
        </p:txBody>
      </p:sp>
      <p:pic>
        <p:nvPicPr>
          <p:cNvPr id="3" name="Afbeelding 2">
            <a:extLst>
              <a:ext uri="{FF2B5EF4-FFF2-40B4-BE49-F238E27FC236}">
                <a16:creationId xmlns:a16="http://schemas.microsoft.com/office/drawing/2014/main" id="{2B7BD1F3-FECF-4514-9748-6BCAFF1F1FB4}"/>
              </a:ext>
            </a:extLst>
          </p:cNvPr>
          <p:cNvPicPr>
            <a:picLocks noChangeAspect="1"/>
          </p:cNvPicPr>
          <p:nvPr/>
        </p:nvPicPr>
        <p:blipFill>
          <a:blip r:embed="rId4"/>
          <a:stretch>
            <a:fillRect/>
          </a:stretch>
        </p:blipFill>
        <p:spPr>
          <a:xfrm>
            <a:off x="7978138" y="1872994"/>
            <a:ext cx="2826407" cy="326593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0961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197E3B5C-3DD6-4407-BC2C-AEDF8E620C1A}"/>
              </a:ext>
            </a:extLst>
          </p:cNvPr>
          <p:cNvSpPr>
            <a:spLocks noGrp="1"/>
          </p:cNvSpPr>
          <p:nvPr>
            <p:ph type="body" sz="quarter" idx="13"/>
          </p:nvPr>
        </p:nvSpPr>
        <p:spPr>
          <a:xfrm>
            <a:off x="838200" y="0"/>
            <a:ext cx="6124575" cy="6858000"/>
          </a:xfrm>
        </p:spPr>
        <p:txBody>
          <a:bodyPr vert="horz" lIns="0" tIns="0" rIns="0" bIns="0" rtlCol="0" anchor="ctr">
            <a:noAutofit/>
          </a:bodyPr>
          <a:lstStyle/>
          <a:p>
            <a:pPr marL="266700" indent="-266700">
              <a:lnSpc>
                <a:spcPct val="150000"/>
              </a:lnSpc>
              <a:buBlip>
                <a:blip r:embed="rId3"/>
              </a:buBlip>
            </a:pPr>
            <a:r>
              <a:rPr lang="nl-NL" sz="2800" dirty="0"/>
              <a:t>Door een knieoperatie kan iemand twee maanden niet lopen.</a:t>
            </a:r>
          </a:p>
          <a:p>
            <a:pPr marL="266700" indent="-266700">
              <a:lnSpc>
                <a:spcPct val="150000"/>
              </a:lnSpc>
              <a:buBlip>
                <a:blip r:embed="rId3"/>
              </a:buBlip>
            </a:pPr>
            <a:r>
              <a:rPr lang="nl-NL" sz="2800" dirty="0"/>
              <a:t>Voor iemand met jonge kinderen is dit niet handig. </a:t>
            </a:r>
          </a:p>
          <a:p>
            <a:pPr marL="266700" indent="-266700">
              <a:lnSpc>
                <a:spcPct val="150000"/>
              </a:lnSpc>
              <a:buBlip>
                <a:blip r:embed="rId3"/>
              </a:buBlip>
            </a:pPr>
            <a:r>
              <a:rPr lang="nl-NL" sz="2800" dirty="0"/>
              <a:t>Zij zegt dit tegen de zorgverlener. </a:t>
            </a:r>
          </a:p>
          <a:p>
            <a:pPr marL="266700" indent="-266700">
              <a:lnSpc>
                <a:spcPct val="150000"/>
              </a:lnSpc>
              <a:buBlip>
                <a:blip r:embed="rId3"/>
              </a:buBlip>
            </a:pPr>
            <a:r>
              <a:rPr lang="nl-NL" sz="2800" dirty="0"/>
              <a:t>Samen beslissen ze dat zij eerst naar de fysiotherapeut gaat voor oefeningen. </a:t>
            </a:r>
          </a:p>
        </p:txBody>
      </p:sp>
      <p:pic>
        <p:nvPicPr>
          <p:cNvPr id="3" name="Afbeelding 2">
            <a:extLst>
              <a:ext uri="{FF2B5EF4-FFF2-40B4-BE49-F238E27FC236}">
                <a16:creationId xmlns:a16="http://schemas.microsoft.com/office/drawing/2014/main" id="{B3A65AE6-DBF1-4497-A223-E062558F1F1F}"/>
              </a:ext>
            </a:extLst>
          </p:cNvPr>
          <p:cNvPicPr>
            <a:picLocks noChangeAspect="1"/>
          </p:cNvPicPr>
          <p:nvPr/>
        </p:nvPicPr>
        <p:blipFill>
          <a:blip r:embed="rId4"/>
          <a:stretch>
            <a:fillRect/>
          </a:stretch>
        </p:blipFill>
        <p:spPr>
          <a:xfrm>
            <a:off x="7261857" y="1832936"/>
            <a:ext cx="3589394" cy="336085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6581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197E3B5C-3DD6-4407-BC2C-AEDF8E620C1A}"/>
              </a:ext>
            </a:extLst>
          </p:cNvPr>
          <p:cNvSpPr>
            <a:spLocks noGrp="1"/>
          </p:cNvSpPr>
          <p:nvPr>
            <p:ph type="body" sz="quarter" idx="13"/>
          </p:nvPr>
        </p:nvSpPr>
        <p:spPr>
          <a:xfrm>
            <a:off x="838200" y="0"/>
            <a:ext cx="6124074" cy="6858000"/>
          </a:xfrm>
        </p:spPr>
        <p:txBody>
          <a:bodyPr vert="horz" lIns="0" tIns="0" rIns="0" bIns="0" rtlCol="0" anchor="ctr">
            <a:noAutofit/>
          </a:bodyPr>
          <a:lstStyle/>
          <a:p>
            <a:pPr marL="266700" indent="-266700">
              <a:lnSpc>
                <a:spcPct val="150000"/>
              </a:lnSpc>
              <a:buBlip>
                <a:blip r:embed="rId3"/>
              </a:buBlip>
            </a:pPr>
            <a:r>
              <a:rPr lang="nl-NL" sz="2800" dirty="0"/>
              <a:t>De ene persoon wil nog een laatste chemo om mogelijk langer te leven. </a:t>
            </a:r>
          </a:p>
          <a:p>
            <a:pPr marL="266700" indent="-266700">
              <a:lnSpc>
                <a:spcPct val="150000"/>
              </a:lnSpc>
              <a:buBlip>
                <a:blip r:embed="rId3"/>
              </a:buBlip>
            </a:pPr>
            <a:r>
              <a:rPr lang="nl-NL" sz="2800" dirty="0"/>
              <a:t>De ander wil dit niet omdat de zorgverlener vertelt dat de bijwerkingen erg vervelend kunnen zijn. </a:t>
            </a:r>
          </a:p>
          <a:p>
            <a:pPr marL="266700" indent="-266700">
              <a:lnSpc>
                <a:spcPct val="150000"/>
              </a:lnSpc>
              <a:buBlip>
                <a:blip r:embed="rId3"/>
              </a:buBlip>
            </a:pPr>
            <a:r>
              <a:rPr lang="nl-NL" sz="2800" dirty="0"/>
              <a:t>Samen met de zorgverlener praat je over deze keuze. </a:t>
            </a:r>
          </a:p>
        </p:txBody>
      </p:sp>
      <p:pic>
        <p:nvPicPr>
          <p:cNvPr id="3" name="Afbeelding 2">
            <a:extLst>
              <a:ext uri="{FF2B5EF4-FFF2-40B4-BE49-F238E27FC236}">
                <a16:creationId xmlns:a16="http://schemas.microsoft.com/office/drawing/2014/main" id="{FC0FBA2D-2907-4F61-BD02-2044FD3F6E99}"/>
              </a:ext>
            </a:extLst>
          </p:cNvPr>
          <p:cNvPicPr>
            <a:picLocks noChangeAspect="1"/>
          </p:cNvPicPr>
          <p:nvPr/>
        </p:nvPicPr>
        <p:blipFill>
          <a:blip r:embed="rId4"/>
          <a:stretch>
            <a:fillRect/>
          </a:stretch>
        </p:blipFill>
        <p:spPr>
          <a:xfrm>
            <a:off x="6824467" y="1850132"/>
            <a:ext cx="4230633" cy="361493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3905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404AA0-35D0-4354-BBBA-F01B3D32E89D}"/>
              </a:ext>
            </a:extLst>
          </p:cNvPr>
          <p:cNvSpPr>
            <a:spLocks noGrp="1"/>
          </p:cNvSpPr>
          <p:nvPr>
            <p:ph type="title"/>
          </p:nvPr>
        </p:nvSpPr>
        <p:spPr/>
        <p:txBody>
          <a:bodyPr/>
          <a:lstStyle/>
          <a:p>
            <a:r>
              <a:rPr lang="nl-NL" dirty="0"/>
              <a:t>Jouw rol als patiënt</a:t>
            </a:r>
          </a:p>
        </p:txBody>
      </p:sp>
    </p:spTree>
    <p:extLst>
      <p:ext uri="{BB962C8B-B14F-4D97-AF65-F5344CB8AC3E}">
        <p14:creationId xmlns:p14="http://schemas.microsoft.com/office/powerpoint/2010/main" val="69761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5A369-72C5-45E4-B6B0-40D9DC3FDEC6}"/>
              </a:ext>
            </a:extLst>
          </p:cNvPr>
          <p:cNvSpPr>
            <a:spLocks noGrp="1"/>
          </p:cNvSpPr>
          <p:nvPr>
            <p:ph type="title"/>
          </p:nvPr>
        </p:nvSpPr>
        <p:spPr/>
        <p:txBody>
          <a:bodyPr/>
          <a:lstStyle/>
          <a:p>
            <a:r>
              <a:rPr lang="nl-NL" dirty="0"/>
              <a:t>Jouw wensen en verwachtingen bij Samen Beslissen  </a:t>
            </a:r>
          </a:p>
        </p:txBody>
      </p:sp>
    </p:spTree>
    <p:extLst>
      <p:ext uri="{BB962C8B-B14F-4D97-AF65-F5344CB8AC3E}">
        <p14:creationId xmlns:p14="http://schemas.microsoft.com/office/powerpoint/2010/main" val="15373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DD36FD8-ECDD-441C-B68F-5736D551BC6A}"/>
              </a:ext>
            </a:extLst>
          </p:cNvPr>
          <p:cNvSpPr>
            <a:spLocks noGrp="1"/>
          </p:cNvSpPr>
          <p:nvPr>
            <p:ph type="title"/>
          </p:nvPr>
        </p:nvSpPr>
        <p:spPr/>
        <p:txBody>
          <a:bodyPr/>
          <a:lstStyle/>
          <a:p>
            <a:r>
              <a:rPr lang="nl-NL" dirty="0"/>
              <a:t>Jouw wensen en verwachtingen</a:t>
            </a:r>
          </a:p>
        </p:txBody>
      </p:sp>
      <p:sp>
        <p:nvSpPr>
          <p:cNvPr id="6" name="Tijdelijke aanduiding voor inhoud 5">
            <a:extLst>
              <a:ext uri="{FF2B5EF4-FFF2-40B4-BE49-F238E27FC236}">
                <a16:creationId xmlns:a16="http://schemas.microsoft.com/office/drawing/2014/main" id="{0AAE399F-5349-493A-B501-92D1C7CF5091}"/>
              </a:ext>
            </a:extLst>
          </p:cNvPr>
          <p:cNvSpPr>
            <a:spLocks noGrp="1"/>
          </p:cNvSpPr>
          <p:nvPr>
            <p:ph idx="1"/>
          </p:nvPr>
        </p:nvSpPr>
        <p:spPr/>
        <p:txBody>
          <a:bodyPr vert="horz" lIns="0" tIns="0" rIns="0" bIns="0" rtlCol="0">
            <a:noAutofit/>
          </a:bodyPr>
          <a:lstStyle/>
          <a:p>
            <a:r>
              <a:rPr lang="nl-NL" sz="2800" dirty="0">
                <a:latin typeface="Graphik Regular" panose="020B0503030202060203" pitchFamily="34" charset="0"/>
              </a:rPr>
              <a:t>Hoe bereid jij je voor op het gesprek met de zorgverlener? </a:t>
            </a:r>
          </a:p>
          <a:p>
            <a:endParaRPr lang="nl-NL" sz="2800" dirty="0">
              <a:latin typeface="Graphik Regular" panose="020B0503030202060203" pitchFamily="34" charset="0"/>
            </a:endParaRPr>
          </a:p>
          <a:p>
            <a:r>
              <a:rPr lang="nl-NL" sz="2800" dirty="0">
                <a:latin typeface="Graphik Regular" panose="020B0503030202060203" pitchFamily="34" charset="0"/>
              </a:rPr>
              <a:t>Wat vertel je de zorgverlener?</a:t>
            </a:r>
          </a:p>
          <a:p>
            <a:endParaRPr lang="nl-NL" sz="2800" dirty="0">
              <a:latin typeface="Graphik Regular" panose="020B0503030202060203" pitchFamily="34" charset="0"/>
            </a:endParaRPr>
          </a:p>
          <a:p>
            <a:r>
              <a:rPr lang="nl-NL" sz="2800" dirty="0">
                <a:latin typeface="Graphik Regular" panose="020B0503030202060203" pitchFamily="34" charset="0"/>
              </a:rPr>
              <a:t>Wie maakt uiteindelijk de beslissing?</a:t>
            </a:r>
          </a:p>
          <a:p>
            <a:endParaRPr lang="nl-NL" sz="2800" dirty="0">
              <a:latin typeface="Graphik Regular" panose="020B0503030202060203" pitchFamily="34" charset="0"/>
            </a:endParaRPr>
          </a:p>
          <a:p>
            <a:r>
              <a:rPr lang="nl-NL" sz="2800" dirty="0">
                <a:latin typeface="Graphik Regular" panose="020B0503030202060203" pitchFamily="34" charset="0"/>
              </a:rPr>
              <a:t>Wil je naasten hierbij betrekken?</a:t>
            </a:r>
          </a:p>
          <a:p>
            <a:endParaRPr lang="nl-NL" sz="2800" dirty="0"/>
          </a:p>
        </p:txBody>
      </p:sp>
      <p:pic>
        <p:nvPicPr>
          <p:cNvPr id="4" name="Afbeelding 3">
            <a:extLst>
              <a:ext uri="{FF2B5EF4-FFF2-40B4-BE49-F238E27FC236}">
                <a16:creationId xmlns:a16="http://schemas.microsoft.com/office/drawing/2014/main" id="{B743FCED-BA3C-4190-821E-94F29924DC25}"/>
              </a:ext>
            </a:extLst>
          </p:cNvPr>
          <p:cNvPicPr>
            <a:picLocks noChangeAspect="1"/>
          </p:cNvPicPr>
          <p:nvPr/>
        </p:nvPicPr>
        <p:blipFill>
          <a:blip r:embed="rId3"/>
          <a:stretch>
            <a:fillRect/>
          </a:stretch>
        </p:blipFill>
        <p:spPr>
          <a:xfrm>
            <a:off x="7858462" y="2575905"/>
            <a:ext cx="3495338" cy="39401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3824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9ED98AF-2A95-4A2D-BFDF-01112AA1CAF0}"/>
              </a:ext>
            </a:extLst>
          </p:cNvPr>
          <p:cNvSpPr>
            <a:spLocks noGrp="1"/>
          </p:cNvSpPr>
          <p:nvPr>
            <p:ph type="title"/>
          </p:nvPr>
        </p:nvSpPr>
        <p:spPr/>
        <p:txBody>
          <a:bodyPr/>
          <a:lstStyle/>
          <a:p>
            <a:r>
              <a:rPr lang="nl-NL" dirty="0"/>
              <a:t>Voorbereiden van het gesprek</a:t>
            </a:r>
          </a:p>
        </p:txBody>
      </p:sp>
    </p:spTree>
    <p:extLst>
      <p:ext uri="{BB962C8B-B14F-4D97-AF65-F5344CB8AC3E}">
        <p14:creationId xmlns:p14="http://schemas.microsoft.com/office/powerpoint/2010/main" val="267946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032849C-6C5A-4794-A9ED-DAA4ECBD9691}"/>
              </a:ext>
            </a:extLst>
          </p:cNvPr>
          <p:cNvSpPr>
            <a:spLocks noGrp="1"/>
          </p:cNvSpPr>
          <p:nvPr>
            <p:ph type="title"/>
          </p:nvPr>
        </p:nvSpPr>
        <p:spPr/>
        <p:txBody>
          <a:bodyPr/>
          <a:lstStyle/>
          <a:p>
            <a:r>
              <a:rPr lang="nl-NL" dirty="0"/>
              <a:t>Voorbereiden van het gesprek</a:t>
            </a:r>
          </a:p>
        </p:txBody>
      </p:sp>
      <p:sp>
        <p:nvSpPr>
          <p:cNvPr id="2" name="Tijdelijke aanduiding voor inhoud 1">
            <a:extLst>
              <a:ext uri="{FF2B5EF4-FFF2-40B4-BE49-F238E27FC236}">
                <a16:creationId xmlns:a16="http://schemas.microsoft.com/office/drawing/2014/main" id="{D3C5FD39-FAD3-4BF3-B578-88069207E728}"/>
              </a:ext>
            </a:extLst>
          </p:cNvPr>
          <p:cNvSpPr>
            <a:spLocks noGrp="1"/>
          </p:cNvSpPr>
          <p:nvPr>
            <p:ph idx="1"/>
          </p:nvPr>
        </p:nvSpPr>
        <p:spPr>
          <a:xfrm>
            <a:off x="838200" y="1538634"/>
            <a:ext cx="7499684" cy="4465394"/>
          </a:xfrm>
        </p:spPr>
        <p:txBody>
          <a:bodyPr>
            <a:noAutofit/>
          </a:bodyPr>
          <a:lstStyle/>
          <a:p>
            <a:r>
              <a:rPr lang="nl-NL" sz="2800" dirty="0">
                <a:latin typeface="Graphik Regular" panose="020B0503030202060203" pitchFamily="34" charset="0"/>
              </a:rPr>
              <a:t>Schrijf vragen over je ziekte of klachten op</a:t>
            </a:r>
          </a:p>
          <a:p>
            <a:pPr marL="266700" lvl="1" indent="0">
              <a:buNone/>
            </a:pPr>
            <a:endParaRPr lang="nl-NL" sz="2800" dirty="0">
              <a:latin typeface="Graphik Regular" panose="020B0503030202060203" pitchFamily="34" charset="0"/>
            </a:endParaRPr>
          </a:p>
          <a:p>
            <a:r>
              <a:rPr lang="nl-NL" sz="2800" dirty="0">
                <a:latin typeface="Graphik Regular" panose="020B0503030202060203" pitchFamily="34" charset="0"/>
              </a:rPr>
              <a:t>Zoek informatie op</a:t>
            </a:r>
          </a:p>
          <a:p>
            <a:pPr lvl="1"/>
            <a:r>
              <a:rPr lang="nl-NL" sz="2600" dirty="0">
                <a:latin typeface="Graphik Regular" panose="020B0503030202060203" pitchFamily="34" charset="0"/>
              </a:rPr>
              <a:t>Bijvoorbeeld op Thuisarts.nl</a:t>
            </a:r>
          </a:p>
          <a:p>
            <a:pPr lvl="1"/>
            <a:endParaRPr lang="nl-NL" sz="2600" dirty="0">
              <a:latin typeface="Graphik Regular" panose="020B0503030202060203" pitchFamily="34" charset="0"/>
            </a:endParaRPr>
          </a:p>
          <a:p>
            <a:r>
              <a:rPr lang="nl-NL" sz="2800" dirty="0">
                <a:latin typeface="Graphik Regular" panose="020B0503030202060203" pitchFamily="34" charset="0"/>
              </a:rPr>
              <a:t>Bekijk je eigen medisch dossier</a:t>
            </a:r>
          </a:p>
          <a:p>
            <a:pPr lvl="1"/>
            <a:endParaRPr lang="nl-NL" sz="2800" dirty="0">
              <a:latin typeface="Graphik Regular" panose="020B0503030202060203" pitchFamily="34" charset="0"/>
            </a:endParaRPr>
          </a:p>
          <a:p>
            <a:r>
              <a:rPr lang="nl-NL" sz="2800" dirty="0">
                <a:latin typeface="Graphik Regular" panose="020B0503030202060203" pitchFamily="34" charset="0"/>
              </a:rPr>
              <a:t>Denk na over wat voor jou belangrijk is in je leven</a:t>
            </a:r>
          </a:p>
          <a:p>
            <a:pPr marL="0" indent="0">
              <a:buNone/>
            </a:pPr>
            <a:endParaRPr lang="nl-NL" sz="2800" dirty="0">
              <a:latin typeface="Graphik Regular" panose="020B0503030202060203" pitchFamily="34" charset="0"/>
            </a:endParaRPr>
          </a:p>
          <a:p>
            <a:r>
              <a:rPr lang="nl-NL" sz="2800" dirty="0">
                <a:latin typeface="Graphik Regular" panose="020B0503030202060203" pitchFamily="34" charset="0"/>
              </a:rPr>
              <a:t>Neem iemand mee naar het gesprek</a:t>
            </a:r>
          </a:p>
        </p:txBody>
      </p:sp>
      <p:pic>
        <p:nvPicPr>
          <p:cNvPr id="5" name="Afbeelding 4">
            <a:extLst>
              <a:ext uri="{FF2B5EF4-FFF2-40B4-BE49-F238E27FC236}">
                <a16:creationId xmlns:a16="http://schemas.microsoft.com/office/drawing/2014/main" id="{0259FCF0-BF96-4A6C-AD10-CC9A98CB6762}"/>
              </a:ext>
            </a:extLst>
          </p:cNvPr>
          <p:cNvPicPr>
            <a:picLocks noChangeAspect="1"/>
          </p:cNvPicPr>
          <p:nvPr/>
        </p:nvPicPr>
        <p:blipFill>
          <a:blip r:embed="rId3"/>
          <a:stretch>
            <a:fillRect/>
          </a:stretch>
        </p:blipFill>
        <p:spPr>
          <a:xfrm>
            <a:off x="7018317" y="1273147"/>
            <a:ext cx="5438725" cy="4300389"/>
          </a:xfrm>
          <a:prstGeom prst="rect">
            <a:avLst/>
          </a:prstGeom>
        </p:spPr>
      </p:pic>
    </p:spTree>
    <p:extLst>
      <p:ext uri="{BB962C8B-B14F-4D97-AF65-F5344CB8AC3E}">
        <p14:creationId xmlns:p14="http://schemas.microsoft.com/office/powerpoint/2010/main" val="233782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2">
                                            <p:txEl>
                                              <p:pRg st="3" end="3"/>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9ED98AF-2A95-4A2D-BFDF-01112AA1CAF0}"/>
              </a:ext>
            </a:extLst>
          </p:cNvPr>
          <p:cNvSpPr>
            <a:spLocks noGrp="1"/>
          </p:cNvSpPr>
          <p:nvPr>
            <p:ph type="title"/>
          </p:nvPr>
        </p:nvSpPr>
        <p:spPr/>
        <p:txBody>
          <a:bodyPr/>
          <a:lstStyle/>
          <a:p>
            <a:r>
              <a:rPr lang="nl-NL" dirty="0"/>
              <a:t>Een goed gesprek met je zorgverlener</a:t>
            </a:r>
          </a:p>
        </p:txBody>
      </p:sp>
    </p:spTree>
    <p:extLst>
      <p:ext uri="{BB962C8B-B14F-4D97-AF65-F5344CB8AC3E}">
        <p14:creationId xmlns:p14="http://schemas.microsoft.com/office/powerpoint/2010/main" val="269762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C2149-ABCD-4D72-B7E5-423993CEBCFC}"/>
              </a:ext>
            </a:extLst>
          </p:cNvPr>
          <p:cNvSpPr>
            <a:spLocks noGrp="1"/>
          </p:cNvSpPr>
          <p:nvPr>
            <p:ph type="title"/>
          </p:nvPr>
        </p:nvSpPr>
        <p:spPr/>
        <p:txBody>
          <a:bodyPr/>
          <a:lstStyle/>
          <a:p>
            <a:r>
              <a:rPr lang="nl-NL" dirty="0"/>
              <a:t>Introductie</a:t>
            </a:r>
          </a:p>
        </p:txBody>
      </p:sp>
      <p:sp>
        <p:nvSpPr>
          <p:cNvPr id="3" name="Tijdelijke aanduiding voor inhoud 2">
            <a:extLst>
              <a:ext uri="{FF2B5EF4-FFF2-40B4-BE49-F238E27FC236}">
                <a16:creationId xmlns:a16="http://schemas.microsoft.com/office/drawing/2014/main" id="{3B603B48-9A75-45BF-BFE0-B2F8BB3364CF}"/>
              </a:ext>
            </a:extLst>
          </p:cNvPr>
          <p:cNvSpPr>
            <a:spLocks noGrp="1"/>
          </p:cNvSpPr>
          <p:nvPr>
            <p:ph idx="1"/>
          </p:nvPr>
        </p:nvSpPr>
        <p:spPr>
          <a:xfrm>
            <a:off x="838200" y="1711569"/>
            <a:ext cx="6513095" cy="4465394"/>
          </a:xfrm>
        </p:spPr>
        <p:txBody>
          <a:bodyPr>
            <a:normAutofit/>
          </a:bodyPr>
          <a:lstStyle/>
          <a:p>
            <a:pPr>
              <a:lnSpc>
                <a:spcPct val="150000"/>
              </a:lnSpc>
            </a:pPr>
            <a:r>
              <a:rPr lang="nl-NL" sz="2800" dirty="0"/>
              <a:t>Doel: informeren over Samen Beslissen</a:t>
            </a:r>
          </a:p>
          <a:p>
            <a:pPr>
              <a:lnSpc>
                <a:spcPct val="150000"/>
              </a:lnSpc>
            </a:pPr>
            <a:r>
              <a:rPr lang="nl-NL" sz="2800" dirty="0"/>
              <a:t>Duur: </a:t>
            </a:r>
          </a:p>
          <a:p>
            <a:pPr>
              <a:lnSpc>
                <a:spcPct val="150000"/>
              </a:lnSpc>
            </a:pPr>
            <a:r>
              <a:rPr lang="nl-NL" sz="2800" dirty="0"/>
              <a:t>Jouw inbreng is heel belangrijk! </a:t>
            </a:r>
          </a:p>
          <a:p>
            <a:pPr>
              <a:lnSpc>
                <a:spcPct val="150000"/>
              </a:lnSpc>
            </a:pPr>
            <a:r>
              <a:rPr lang="nl-NL" sz="2800" dirty="0"/>
              <a:t>Kennismaken</a:t>
            </a:r>
          </a:p>
        </p:txBody>
      </p:sp>
      <p:pic>
        <p:nvPicPr>
          <p:cNvPr id="6" name="Afbeelding 5">
            <a:extLst>
              <a:ext uri="{FF2B5EF4-FFF2-40B4-BE49-F238E27FC236}">
                <a16:creationId xmlns:a16="http://schemas.microsoft.com/office/drawing/2014/main" id="{CC25431F-7CD2-44B5-BA2A-A146F3D9120A}"/>
              </a:ext>
            </a:extLst>
          </p:cNvPr>
          <p:cNvPicPr>
            <a:picLocks noChangeAspect="1"/>
          </p:cNvPicPr>
          <p:nvPr/>
        </p:nvPicPr>
        <p:blipFill>
          <a:blip r:embed="rId3"/>
          <a:stretch>
            <a:fillRect/>
          </a:stretch>
        </p:blipFill>
        <p:spPr>
          <a:xfrm>
            <a:off x="5617004" y="2026750"/>
            <a:ext cx="6437618" cy="466727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136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B33051B-6352-4D8C-86F7-8A68AF47AD83}"/>
              </a:ext>
            </a:extLst>
          </p:cNvPr>
          <p:cNvSpPr>
            <a:spLocks noGrp="1"/>
          </p:cNvSpPr>
          <p:nvPr>
            <p:ph type="title"/>
          </p:nvPr>
        </p:nvSpPr>
        <p:spPr/>
        <p:txBody>
          <a:bodyPr/>
          <a:lstStyle/>
          <a:p>
            <a:r>
              <a:rPr lang="nl-NL" dirty="0"/>
              <a:t>Tijdens het gesprek</a:t>
            </a:r>
          </a:p>
        </p:txBody>
      </p:sp>
      <p:sp>
        <p:nvSpPr>
          <p:cNvPr id="5" name="Tijdelijke aanduiding voor inhoud 4">
            <a:extLst>
              <a:ext uri="{FF2B5EF4-FFF2-40B4-BE49-F238E27FC236}">
                <a16:creationId xmlns:a16="http://schemas.microsoft.com/office/drawing/2014/main" id="{C296A1C4-A1A7-4DA9-8027-2077D6F89EBC}"/>
              </a:ext>
            </a:extLst>
          </p:cNvPr>
          <p:cNvSpPr>
            <a:spLocks noGrp="1"/>
          </p:cNvSpPr>
          <p:nvPr>
            <p:ph idx="1"/>
          </p:nvPr>
        </p:nvSpPr>
        <p:spPr/>
        <p:txBody>
          <a:bodyPr>
            <a:normAutofit lnSpcReduction="10000"/>
          </a:bodyPr>
          <a:lstStyle/>
          <a:p>
            <a:r>
              <a:rPr lang="nl-NL" sz="2800" dirty="0">
                <a:latin typeface="Graphik Regular" panose="020B0503030202060203" pitchFamily="34" charset="0"/>
              </a:rPr>
              <a:t>Vertel wat jij belangrijk vindt</a:t>
            </a:r>
          </a:p>
          <a:p>
            <a:endParaRPr lang="nl-NL" sz="2800" dirty="0">
              <a:latin typeface="Graphik Regular" panose="020B0503030202060203" pitchFamily="34" charset="0"/>
            </a:endParaRPr>
          </a:p>
          <a:p>
            <a:r>
              <a:rPr lang="nl-NL" sz="2800" dirty="0">
                <a:latin typeface="Graphik Regular" panose="020B0503030202060203" pitchFamily="34" charset="0"/>
              </a:rPr>
              <a:t>Stel al jouw vragen</a:t>
            </a:r>
          </a:p>
          <a:p>
            <a:pPr lvl="1"/>
            <a:r>
              <a:rPr lang="nl-NL" sz="2800" dirty="0">
                <a:latin typeface="Graphik Regular" panose="020B0503030202060203" pitchFamily="34" charset="0"/>
              </a:rPr>
              <a:t>Dit voel ik, wat is het?</a:t>
            </a:r>
          </a:p>
          <a:p>
            <a:pPr lvl="1"/>
            <a:r>
              <a:rPr lang="nl-NL" sz="2800" dirty="0">
                <a:latin typeface="Graphik Regular" panose="020B0503030202060203" pitchFamily="34" charset="0"/>
              </a:rPr>
              <a:t>Wat kunnen we er allemaal aan doen?</a:t>
            </a:r>
          </a:p>
          <a:p>
            <a:pPr lvl="1"/>
            <a:r>
              <a:rPr lang="nl-NL" sz="2800" dirty="0">
                <a:latin typeface="Graphik Regular" panose="020B0503030202060203" pitchFamily="34" charset="0"/>
              </a:rPr>
              <a:t>Wat betekent dit voor mij nu en later? </a:t>
            </a:r>
          </a:p>
          <a:p>
            <a:pPr lvl="1"/>
            <a:endParaRPr lang="nl-NL" sz="2800" dirty="0">
              <a:latin typeface="Graphik Regular" panose="020B0503030202060203" pitchFamily="34" charset="0"/>
            </a:endParaRPr>
          </a:p>
          <a:p>
            <a:r>
              <a:rPr lang="nl-NL" sz="2800" dirty="0">
                <a:latin typeface="Graphik Regular" panose="020B0503030202060203" pitchFamily="34" charset="0"/>
              </a:rPr>
              <a:t>Neem de tijd om na te denken voor je een beslissing neemt</a:t>
            </a:r>
          </a:p>
          <a:p>
            <a:endParaRPr lang="nl-NL" sz="2800" dirty="0">
              <a:latin typeface="Graphik Regular" panose="020B0503030202060203" pitchFamily="34" charset="0"/>
            </a:endParaRPr>
          </a:p>
          <a:p>
            <a:r>
              <a:rPr lang="nl-NL" sz="2800" dirty="0">
                <a:latin typeface="Graphik Regular" panose="020B0503030202060203" pitchFamily="34" charset="0"/>
              </a:rPr>
              <a:t>Bespreek alle informatie met een naaste of de zorgverlener</a:t>
            </a:r>
            <a:r>
              <a:rPr lang="nl-NL" dirty="0">
                <a:latin typeface="Graphik Regular" panose="020B0503030202060203" pitchFamily="34" charset="0"/>
              </a:rPr>
              <a:t>. </a:t>
            </a:r>
          </a:p>
        </p:txBody>
      </p:sp>
      <p:pic>
        <p:nvPicPr>
          <p:cNvPr id="3" name="Afbeelding 2">
            <a:extLst>
              <a:ext uri="{FF2B5EF4-FFF2-40B4-BE49-F238E27FC236}">
                <a16:creationId xmlns:a16="http://schemas.microsoft.com/office/drawing/2014/main" id="{77993944-AEEF-4DFA-A7B2-D4A83054B5FD}"/>
              </a:ext>
            </a:extLst>
          </p:cNvPr>
          <p:cNvPicPr>
            <a:picLocks noChangeAspect="1"/>
          </p:cNvPicPr>
          <p:nvPr/>
        </p:nvPicPr>
        <p:blipFill>
          <a:blip r:embed="rId3"/>
          <a:stretch>
            <a:fillRect/>
          </a:stretch>
        </p:blipFill>
        <p:spPr>
          <a:xfrm>
            <a:off x="7673737" y="335198"/>
            <a:ext cx="4049136" cy="328630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0465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404AA0-35D0-4354-BBBA-F01B3D32E89D}"/>
              </a:ext>
            </a:extLst>
          </p:cNvPr>
          <p:cNvSpPr>
            <a:spLocks noGrp="1"/>
          </p:cNvSpPr>
          <p:nvPr>
            <p:ph type="title"/>
          </p:nvPr>
        </p:nvSpPr>
        <p:spPr>
          <a:xfrm>
            <a:off x="2019300" y="1496088"/>
            <a:ext cx="8153400" cy="3865824"/>
          </a:xfrm>
        </p:spPr>
        <p:txBody>
          <a:bodyPr/>
          <a:lstStyle/>
          <a:p>
            <a:r>
              <a:rPr lang="nl-NL" dirty="0"/>
              <a:t>Dit kan jou helpen!</a:t>
            </a:r>
          </a:p>
        </p:txBody>
      </p:sp>
    </p:spTree>
    <p:extLst>
      <p:ext uri="{BB962C8B-B14F-4D97-AF65-F5344CB8AC3E}">
        <p14:creationId xmlns:p14="http://schemas.microsoft.com/office/powerpoint/2010/main" val="266470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aarom 3 goede vragen?">
            <a:extLst>
              <a:ext uri="{FF2B5EF4-FFF2-40B4-BE49-F238E27FC236}">
                <a16:creationId xmlns:a16="http://schemas.microsoft.com/office/drawing/2014/main" id="{A3DBAEB5-3494-4B5F-B6E4-9600303B04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2" r="121" b="-7"/>
          <a:stretch/>
        </p:blipFill>
        <p:spPr bwMode="auto">
          <a:xfrm>
            <a:off x="7046080" y="1409895"/>
            <a:ext cx="3848927" cy="158968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5" name="Picture 4" descr="Home - Begin een goed gesprek">
            <a:extLst>
              <a:ext uri="{FF2B5EF4-FFF2-40B4-BE49-F238E27FC236}">
                <a16:creationId xmlns:a16="http://schemas.microsoft.com/office/drawing/2014/main" id="{2598CC7B-A23B-48E9-A9D9-B88BB9C0D83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1" b="-13"/>
          <a:stretch/>
        </p:blipFill>
        <p:spPr bwMode="auto">
          <a:xfrm>
            <a:off x="7046080" y="3208616"/>
            <a:ext cx="3026664" cy="158968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6" name="Picture 6" descr="Tool persoonsgerichte zorg: Wat er toe doet - Waardigheid en trots">
            <a:extLst>
              <a:ext uri="{FF2B5EF4-FFF2-40B4-BE49-F238E27FC236}">
                <a16:creationId xmlns:a16="http://schemas.microsoft.com/office/drawing/2014/main" id="{50864772-DE40-46A0-BDAF-19CB82230C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760" r="4" b="9857"/>
          <a:stretch/>
        </p:blipFill>
        <p:spPr bwMode="auto">
          <a:xfrm>
            <a:off x="7046080" y="5007337"/>
            <a:ext cx="3026664" cy="1603857"/>
          </a:xfrm>
          <a:prstGeom prst="rect">
            <a:avLst/>
          </a:prstGeom>
          <a:noFill/>
          <a:ln w="38100">
            <a:solidFill>
              <a:schemeClr val="tx1"/>
            </a:solidFill>
          </a:ln>
          <a:effectLst/>
          <a:extLst>
            <a:ext uri="{909E8E84-426E-40DD-AFC4-6F175D3DCCD1}">
              <a14:hiddenFill xmlns:a14="http://schemas.microsoft.com/office/drawing/2010/main">
                <a:solidFill>
                  <a:srgbClr val="FFFFFF"/>
                </a:solidFill>
              </a14:hiddenFill>
            </a:ext>
          </a:extLst>
        </p:spPr>
      </p:pic>
      <p:sp>
        <p:nvSpPr>
          <p:cNvPr id="7" name="Tijdelijke aanduiding voor inhoud 1">
            <a:extLst>
              <a:ext uri="{FF2B5EF4-FFF2-40B4-BE49-F238E27FC236}">
                <a16:creationId xmlns:a16="http://schemas.microsoft.com/office/drawing/2014/main" id="{F65EAE2F-9331-4B0B-8FCC-9379A773C22A}"/>
              </a:ext>
            </a:extLst>
          </p:cNvPr>
          <p:cNvSpPr txBox="1">
            <a:spLocks/>
          </p:cNvSpPr>
          <p:nvPr/>
        </p:nvSpPr>
        <p:spPr>
          <a:xfrm>
            <a:off x="840446" y="1882551"/>
            <a:ext cx="3917392" cy="636014"/>
          </a:xfrm>
          <a:prstGeom prst="rect">
            <a:avLst/>
          </a:prstGeom>
        </p:spPr>
        <p:txBody>
          <a:bodyPr>
            <a:normAutofit/>
          </a:bodyPr>
          <a:lstStyle>
            <a:lvl1pPr marL="266700" indent="-266700" algn="l" defTabSz="914400" rtl="0" eaLnBrk="1" latinLnBrk="0" hangingPunct="1">
              <a:lnSpc>
                <a:spcPct val="90000"/>
              </a:lnSpc>
              <a:spcBef>
                <a:spcPts val="1000"/>
              </a:spcBef>
              <a:buFontTx/>
              <a:buBlip>
                <a:blip r:embed="rId6"/>
              </a:buBlip>
              <a:defRPr sz="2000" kern="1200">
                <a:solidFill>
                  <a:schemeClr val="tx1"/>
                </a:solidFill>
                <a:latin typeface="+mn-lt"/>
                <a:ea typeface="+mn-ea"/>
                <a:cs typeface="+mn-cs"/>
              </a:defRPr>
            </a:lvl1pPr>
            <a:lvl2pPr marL="450850" indent="-184150" algn="l" defTabSz="914400" rtl="0" eaLnBrk="1" latinLnBrk="0" hangingPunct="1">
              <a:lnSpc>
                <a:spcPct val="90000"/>
              </a:lnSpc>
              <a:spcBef>
                <a:spcPts val="500"/>
              </a:spcBef>
              <a:buFont typeface="Graphik Semibold" panose="020B0703030202060203" pitchFamily="34" charset="0"/>
              <a:buChar char="-"/>
              <a:defRPr sz="1800" kern="1200">
                <a:solidFill>
                  <a:schemeClr val="tx1"/>
                </a:solidFill>
                <a:latin typeface="+mn-lt"/>
                <a:ea typeface="+mn-ea"/>
                <a:cs typeface="+mn-cs"/>
              </a:defRPr>
            </a:lvl2pPr>
            <a:lvl3pPr marL="628650" indent="-177800" algn="l" defTabSz="914400" rtl="0" eaLnBrk="1" latinLnBrk="0" hangingPunct="1">
              <a:lnSpc>
                <a:spcPct val="90000"/>
              </a:lnSpc>
              <a:spcBef>
                <a:spcPts val="500"/>
              </a:spcBef>
              <a:buFont typeface="Graphik Semibold" panose="020B0703030202060203" pitchFamily="34" charset="0"/>
              <a:buChar char="-"/>
              <a:defRPr sz="1600" kern="1200">
                <a:solidFill>
                  <a:schemeClr val="tx1"/>
                </a:solidFill>
                <a:latin typeface="+mn-lt"/>
                <a:ea typeface="+mn-ea"/>
                <a:cs typeface="+mn-cs"/>
              </a:defRPr>
            </a:lvl3pPr>
            <a:lvl4pPr marL="8064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4pPr>
            <a:lvl5pPr marL="9842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800" dirty="0">
                <a:hlinkClick r:id="rId7"/>
              </a:rPr>
              <a:t>3goedevragen.nl</a:t>
            </a:r>
            <a:endParaRPr lang="nl-NL" sz="2800" dirty="0"/>
          </a:p>
          <a:p>
            <a:pPr marL="0" indent="0">
              <a:buFontTx/>
              <a:buNone/>
            </a:pPr>
            <a:endParaRPr lang="nl-NL" sz="2800" dirty="0"/>
          </a:p>
        </p:txBody>
      </p:sp>
      <p:sp>
        <p:nvSpPr>
          <p:cNvPr id="8" name="Tijdelijke aanduiding voor inhoud 1">
            <a:extLst>
              <a:ext uri="{FF2B5EF4-FFF2-40B4-BE49-F238E27FC236}">
                <a16:creationId xmlns:a16="http://schemas.microsoft.com/office/drawing/2014/main" id="{78702AD1-ED90-4952-B1B8-D03BC863BE35}"/>
              </a:ext>
            </a:extLst>
          </p:cNvPr>
          <p:cNvSpPr txBox="1">
            <a:spLocks/>
          </p:cNvSpPr>
          <p:nvPr/>
        </p:nvSpPr>
        <p:spPr>
          <a:xfrm>
            <a:off x="838200" y="5436575"/>
            <a:ext cx="4034384" cy="556766"/>
          </a:xfrm>
          <a:prstGeom prst="rect">
            <a:avLst/>
          </a:prstGeom>
        </p:spPr>
        <p:txBody>
          <a:bodyPr>
            <a:normAutofit/>
          </a:bodyPr>
          <a:lstStyle>
            <a:lvl1pPr marL="266700" indent="-266700" algn="l" defTabSz="914400" rtl="0" eaLnBrk="1" latinLnBrk="0" hangingPunct="1">
              <a:lnSpc>
                <a:spcPct val="90000"/>
              </a:lnSpc>
              <a:spcBef>
                <a:spcPts val="1000"/>
              </a:spcBef>
              <a:buFontTx/>
              <a:buBlip>
                <a:blip r:embed="rId6"/>
              </a:buBlip>
              <a:defRPr sz="2000" kern="1200">
                <a:solidFill>
                  <a:schemeClr val="tx1"/>
                </a:solidFill>
                <a:latin typeface="+mn-lt"/>
                <a:ea typeface="+mn-ea"/>
                <a:cs typeface="+mn-cs"/>
              </a:defRPr>
            </a:lvl1pPr>
            <a:lvl2pPr marL="450850" indent="-184150" algn="l" defTabSz="914400" rtl="0" eaLnBrk="1" latinLnBrk="0" hangingPunct="1">
              <a:lnSpc>
                <a:spcPct val="90000"/>
              </a:lnSpc>
              <a:spcBef>
                <a:spcPts val="500"/>
              </a:spcBef>
              <a:buFont typeface="Graphik Semibold" panose="020B0703030202060203" pitchFamily="34" charset="0"/>
              <a:buChar char="-"/>
              <a:defRPr sz="1800" kern="1200">
                <a:solidFill>
                  <a:schemeClr val="tx1"/>
                </a:solidFill>
                <a:latin typeface="+mn-lt"/>
                <a:ea typeface="+mn-ea"/>
                <a:cs typeface="+mn-cs"/>
              </a:defRPr>
            </a:lvl2pPr>
            <a:lvl3pPr marL="628650" indent="-177800" algn="l" defTabSz="914400" rtl="0" eaLnBrk="1" latinLnBrk="0" hangingPunct="1">
              <a:lnSpc>
                <a:spcPct val="90000"/>
              </a:lnSpc>
              <a:spcBef>
                <a:spcPts val="500"/>
              </a:spcBef>
              <a:buFont typeface="Graphik Semibold" panose="020B0703030202060203" pitchFamily="34" charset="0"/>
              <a:buChar char="-"/>
              <a:defRPr sz="1600" kern="1200">
                <a:solidFill>
                  <a:schemeClr val="tx1"/>
                </a:solidFill>
                <a:latin typeface="+mn-lt"/>
                <a:ea typeface="+mn-ea"/>
                <a:cs typeface="+mn-cs"/>
              </a:defRPr>
            </a:lvl3pPr>
            <a:lvl4pPr marL="8064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4pPr>
            <a:lvl5pPr marL="9842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800" dirty="0">
                <a:hlinkClick r:id="rId8"/>
              </a:rPr>
              <a:t>Watertoedoet.info</a:t>
            </a:r>
            <a:endParaRPr lang="nl-NL" sz="2800" dirty="0"/>
          </a:p>
          <a:p>
            <a:endParaRPr lang="nl-NL" sz="2800" dirty="0"/>
          </a:p>
          <a:p>
            <a:pPr marL="0" indent="0">
              <a:buFontTx/>
              <a:buNone/>
            </a:pPr>
            <a:endParaRPr lang="nl-NL" sz="2800" dirty="0"/>
          </a:p>
        </p:txBody>
      </p:sp>
      <p:sp>
        <p:nvSpPr>
          <p:cNvPr id="9" name="Tijdelijke aanduiding voor inhoud 1">
            <a:extLst>
              <a:ext uri="{FF2B5EF4-FFF2-40B4-BE49-F238E27FC236}">
                <a16:creationId xmlns:a16="http://schemas.microsoft.com/office/drawing/2014/main" id="{E551C386-DBB4-469B-97D3-23C42D3A94B6}"/>
              </a:ext>
            </a:extLst>
          </p:cNvPr>
          <p:cNvSpPr txBox="1">
            <a:spLocks/>
          </p:cNvSpPr>
          <p:nvPr/>
        </p:nvSpPr>
        <p:spPr>
          <a:xfrm>
            <a:off x="838200" y="3659563"/>
            <a:ext cx="5102480" cy="636014"/>
          </a:xfrm>
          <a:prstGeom prst="rect">
            <a:avLst/>
          </a:prstGeom>
        </p:spPr>
        <p:txBody>
          <a:bodyPr>
            <a:normAutofit/>
          </a:bodyPr>
          <a:lstStyle>
            <a:lvl1pPr marL="266700" indent="-266700" algn="l" defTabSz="914400" rtl="0" eaLnBrk="1" latinLnBrk="0" hangingPunct="1">
              <a:lnSpc>
                <a:spcPct val="90000"/>
              </a:lnSpc>
              <a:spcBef>
                <a:spcPts val="1000"/>
              </a:spcBef>
              <a:buFontTx/>
              <a:buBlip>
                <a:blip r:embed="rId6"/>
              </a:buBlip>
              <a:defRPr sz="2000" kern="1200">
                <a:solidFill>
                  <a:schemeClr val="tx1"/>
                </a:solidFill>
                <a:latin typeface="+mn-lt"/>
                <a:ea typeface="+mn-ea"/>
                <a:cs typeface="+mn-cs"/>
              </a:defRPr>
            </a:lvl1pPr>
            <a:lvl2pPr marL="450850" indent="-184150" algn="l" defTabSz="914400" rtl="0" eaLnBrk="1" latinLnBrk="0" hangingPunct="1">
              <a:lnSpc>
                <a:spcPct val="90000"/>
              </a:lnSpc>
              <a:spcBef>
                <a:spcPts val="500"/>
              </a:spcBef>
              <a:buFont typeface="Graphik Semibold" panose="020B0703030202060203" pitchFamily="34" charset="0"/>
              <a:buChar char="-"/>
              <a:defRPr sz="1800" kern="1200">
                <a:solidFill>
                  <a:schemeClr val="tx1"/>
                </a:solidFill>
                <a:latin typeface="+mn-lt"/>
                <a:ea typeface="+mn-ea"/>
                <a:cs typeface="+mn-cs"/>
              </a:defRPr>
            </a:lvl2pPr>
            <a:lvl3pPr marL="628650" indent="-177800" algn="l" defTabSz="914400" rtl="0" eaLnBrk="1" latinLnBrk="0" hangingPunct="1">
              <a:lnSpc>
                <a:spcPct val="90000"/>
              </a:lnSpc>
              <a:spcBef>
                <a:spcPts val="500"/>
              </a:spcBef>
              <a:buFont typeface="Graphik Semibold" panose="020B0703030202060203" pitchFamily="34" charset="0"/>
              <a:buChar char="-"/>
              <a:defRPr sz="1600" kern="1200">
                <a:solidFill>
                  <a:schemeClr val="tx1"/>
                </a:solidFill>
                <a:latin typeface="+mn-lt"/>
                <a:ea typeface="+mn-ea"/>
                <a:cs typeface="+mn-cs"/>
              </a:defRPr>
            </a:lvl3pPr>
            <a:lvl4pPr marL="8064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4pPr>
            <a:lvl5pPr marL="9842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800" dirty="0">
                <a:hlinkClick r:id="rId9"/>
              </a:rPr>
              <a:t>Begineengoedgesprek.nl</a:t>
            </a:r>
            <a:endParaRPr lang="nl-NL" sz="2800" dirty="0"/>
          </a:p>
        </p:txBody>
      </p:sp>
      <p:sp>
        <p:nvSpPr>
          <p:cNvPr id="13" name="Titel 12">
            <a:extLst>
              <a:ext uri="{FF2B5EF4-FFF2-40B4-BE49-F238E27FC236}">
                <a16:creationId xmlns:a16="http://schemas.microsoft.com/office/drawing/2014/main" id="{19F91891-4914-4945-8D9F-890D10F2CED9}"/>
              </a:ext>
            </a:extLst>
          </p:cNvPr>
          <p:cNvSpPr>
            <a:spLocks noGrp="1"/>
          </p:cNvSpPr>
          <p:nvPr>
            <p:ph type="title"/>
          </p:nvPr>
        </p:nvSpPr>
        <p:spPr/>
        <p:txBody>
          <a:bodyPr/>
          <a:lstStyle/>
          <a:p>
            <a:r>
              <a:rPr lang="nl-NL" dirty="0"/>
              <a:t>Hulpmiddelen</a:t>
            </a:r>
          </a:p>
        </p:txBody>
      </p:sp>
    </p:spTree>
    <p:extLst>
      <p:ext uri="{BB962C8B-B14F-4D97-AF65-F5344CB8AC3E}">
        <p14:creationId xmlns:p14="http://schemas.microsoft.com/office/powerpoint/2010/main" val="368677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B33051B-6352-4D8C-86F7-8A68AF47AD83}"/>
              </a:ext>
            </a:extLst>
          </p:cNvPr>
          <p:cNvSpPr>
            <a:spLocks noGrp="1"/>
          </p:cNvSpPr>
          <p:nvPr>
            <p:ph type="title"/>
          </p:nvPr>
        </p:nvSpPr>
        <p:spPr/>
        <p:txBody>
          <a:bodyPr/>
          <a:lstStyle/>
          <a:p>
            <a:r>
              <a:rPr lang="nl-NL" dirty="0"/>
              <a:t>Vragen?</a:t>
            </a:r>
          </a:p>
        </p:txBody>
      </p:sp>
    </p:spTree>
    <p:extLst>
      <p:ext uri="{BB962C8B-B14F-4D97-AF65-F5344CB8AC3E}">
        <p14:creationId xmlns:p14="http://schemas.microsoft.com/office/powerpoint/2010/main" val="40640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298626-9918-4ABE-93D1-1A27CBB8156C}"/>
              </a:ext>
            </a:extLst>
          </p:cNvPr>
          <p:cNvSpPr>
            <a:spLocks noGrp="1"/>
          </p:cNvSpPr>
          <p:nvPr>
            <p:ph type="ctrTitle"/>
          </p:nvPr>
        </p:nvSpPr>
        <p:spPr>
          <a:xfrm>
            <a:off x="1524000" y="2235200"/>
            <a:ext cx="9144000" cy="2387600"/>
          </a:xfrm>
        </p:spPr>
        <p:txBody>
          <a:bodyPr>
            <a:noAutofit/>
          </a:bodyPr>
          <a:lstStyle/>
          <a:p>
            <a:r>
              <a:rPr lang="nl-NL" dirty="0"/>
              <a:t>Ervaringen en tips </a:t>
            </a:r>
            <a:br>
              <a:rPr lang="nl-NL" dirty="0"/>
            </a:br>
            <a:r>
              <a:rPr lang="nl-NL" dirty="0"/>
              <a:t>van patiënten</a:t>
            </a:r>
          </a:p>
        </p:txBody>
      </p:sp>
      <p:pic>
        <p:nvPicPr>
          <p:cNvPr id="5" name="Afbeelding 4">
            <a:extLst>
              <a:ext uri="{FF2B5EF4-FFF2-40B4-BE49-F238E27FC236}">
                <a16:creationId xmlns:a16="http://schemas.microsoft.com/office/drawing/2014/main" id="{71C7B153-6E45-4E02-B6DE-6BD6069E8167}"/>
              </a:ext>
            </a:extLst>
          </p:cNvPr>
          <p:cNvPicPr>
            <a:picLocks noChangeAspect="1"/>
          </p:cNvPicPr>
          <p:nvPr/>
        </p:nvPicPr>
        <p:blipFill>
          <a:blip r:embed="rId3"/>
          <a:stretch>
            <a:fillRect/>
          </a:stretch>
        </p:blipFill>
        <p:spPr>
          <a:xfrm>
            <a:off x="9773815" y="383222"/>
            <a:ext cx="1944659" cy="1216980"/>
          </a:xfrm>
          <a:prstGeom prst="rect">
            <a:avLst/>
          </a:prstGeom>
        </p:spPr>
      </p:pic>
    </p:spTree>
    <p:extLst>
      <p:ext uri="{BB962C8B-B14F-4D97-AF65-F5344CB8AC3E}">
        <p14:creationId xmlns:p14="http://schemas.microsoft.com/office/powerpoint/2010/main" val="227484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a:xfrm>
            <a:off x="838200" y="458526"/>
            <a:ext cx="10577513" cy="1211158"/>
          </a:xfrm>
        </p:spPr>
        <p:txBody>
          <a:bodyPr>
            <a:normAutofit/>
          </a:bodyPr>
          <a:lstStyle/>
          <a:p>
            <a:r>
              <a:rPr lang="nl-NL" dirty="0"/>
              <a:t>Ervaringen en tips van patiënten</a:t>
            </a:r>
          </a:p>
        </p:txBody>
      </p:sp>
      <p:pic>
        <p:nvPicPr>
          <p:cNvPr id="7" name="Afbeelding 6">
            <a:extLst>
              <a:ext uri="{FF2B5EF4-FFF2-40B4-BE49-F238E27FC236}">
                <a16:creationId xmlns:a16="http://schemas.microsoft.com/office/drawing/2014/main" id="{D3C6E5D1-8AFB-47D5-B24A-135EEB623C0A}"/>
              </a:ext>
            </a:extLst>
          </p:cNvPr>
          <p:cNvPicPr>
            <a:picLocks noChangeAspect="1"/>
          </p:cNvPicPr>
          <p:nvPr/>
        </p:nvPicPr>
        <p:blipFill>
          <a:blip r:embed="rId3"/>
          <a:stretch>
            <a:fillRect/>
          </a:stretch>
        </p:blipFill>
        <p:spPr>
          <a:xfrm>
            <a:off x="2718815" y="1825775"/>
            <a:ext cx="8696897" cy="46963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8606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BD5990-E1F9-4957-BED9-8707EB865725}"/>
              </a:ext>
            </a:extLst>
          </p:cNvPr>
          <p:cNvSpPr>
            <a:spLocks noGrp="1"/>
          </p:cNvSpPr>
          <p:nvPr>
            <p:ph type="title"/>
          </p:nvPr>
        </p:nvSpPr>
        <p:spPr/>
        <p:txBody>
          <a:bodyPr/>
          <a:lstStyle/>
          <a:p>
            <a:r>
              <a:rPr lang="nl-NL" dirty="0"/>
              <a:t>Vragen (1)</a:t>
            </a:r>
          </a:p>
        </p:txBody>
      </p:sp>
      <p:sp>
        <p:nvSpPr>
          <p:cNvPr id="3" name="Tijdelijke aanduiding voor tekst 2">
            <a:extLst>
              <a:ext uri="{FF2B5EF4-FFF2-40B4-BE49-F238E27FC236}">
                <a16:creationId xmlns:a16="http://schemas.microsoft.com/office/drawing/2014/main" id="{E6A9EDFB-CA83-4750-B13F-68D919E3EE8F}"/>
              </a:ext>
            </a:extLst>
          </p:cNvPr>
          <p:cNvSpPr>
            <a:spLocks noGrp="1"/>
          </p:cNvSpPr>
          <p:nvPr>
            <p:ph type="body" sz="quarter" idx="13"/>
          </p:nvPr>
        </p:nvSpPr>
        <p:spPr>
          <a:xfrm>
            <a:off x="838200" y="1934080"/>
            <a:ext cx="6038693" cy="4465394"/>
          </a:xfrm>
        </p:spPr>
        <p:txBody>
          <a:bodyPr>
            <a:normAutofit/>
          </a:bodyPr>
          <a:lstStyle/>
          <a:p>
            <a:pPr marL="342900" indent="-342900">
              <a:buFont typeface="Arial" panose="020B0604020202020204" pitchFamily="34" charset="0"/>
              <a:buChar char="•"/>
            </a:pPr>
            <a:r>
              <a:rPr lang="nl-NL" sz="3200" dirty="0"/>
              <a:t>Wat vind je herkenbaar? </a:t>
            </a:r>
          </a:p>
          <a:p>
            <a:pPr marL="342900" indent="-342900">
              <a:buFont typeface="Arial" panose="020B0604020202020204" pitchFamily="34" charset="0"/>
              <a:buChar char="•"/>
            </a:pPr>
            <a:endParaRPr lang="nl-NL" sz="3200" dirty="0"/>
          </a:p>
          <a:p>
            <a:pPr marL="342900" indent="-342900">
              <a:buFont typeface="Arial" panose="020B0604020202020204" pitchFamily="34" charset="0"/>
              <a:buChar char="•"/>
            </a:pPr>
            <a:r>
              <a:rPr lang="nl-NL" sz="3200" dirty="0"/>
              <a:t>En wat niet?</a:t>
            </a:r>
          </a:p>
        </p:txBody>
      </p:sp>
      <p:pic>
        <p:nvPicPr>
          <p:cNvPr id="5" name="Afbeelding 4">
            <a:extLst>
              <a:ext uri="{FF2B5EF4-FFF2-40B4-BE49-F238E27FC236}">
                <a16:creationId xmlns:a16="http://schemas.microsoft.com/office/drawing/2014/main" id="{AFAA6A5C-6E70-43D6-ADE4-4DEA5A9CFF47}"/>
              </a:ext>
            </a:extLst>
          </p:cNvPr>
          <p:cNvPicPr>
            <a:picLocks noChangeAspect="1"/>
          </p:cNvPicPr>
          <p:nvPr/>
        </p:nvPicPr>
        <p:blipFill>
          <a:blip r:embed="rId3"/>
          <a:stretch>
            <a:fillRect/>
          </a:stretch>
        </p:blipFill>
        <p:spPr>
          <a:xfrm>
            <a:off x="4157472" y="1582674"/>
            <a:ext cx="9204960" cy="517779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6497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BD5990-E1F9-4957-BED9-8707EB865725}"/>
              </a:ext>
            </a:extLst>
          </p:cNvPr>
          <p:cNvSpPr>
            <a:spLocks noGrp="1"/>
          </p:cNvSpPr>
          <p:nvPr>
            <p:ph type="title"/>
          </p:nvPr>
        </p:nvSpPr>
        <p:spPr/>
        <p:txBody>
          <a:bodyPr/>
          <a:lstStyle/>
          <a:p>
            <a:r>
              <a:rPr lang="nl-NL" dirty="0"/>
              <a:t>Vragen (2)</a:t>
            </a:r>
          </a:p>
        </p:txBody>
      </p:sp>
      <p:sp>
        <p:nvSpPr>
          <p:cNvPr id="3" name="Tijdelijke aanduiding voor tekst 2">
            <a:extLst>
              <a:ext uri="{FF2B5EF4-FFF2-40B4-BE49-F238E27FC236}">
                <a16:creationId xmlns:a16="http://schemas.microsoft.com/office/drawing/2014/main" id="{E6A9EDFB-CA83-4750-B13F-68D919E3EE8F}"/>
              </a:ext>
            </a:extLst>
          </p:cNvPr>
          <p:cNvSpPr>
            <a:spLocks noGrp="1"/>
          </p:cNvSpPr>
          <p:nvPr>
            <p:ph type="body" sz="quarter" idx="13"/>
          </p:nvPr>
        </p:nvSpPr>
        <p:spPr>
          <a:xfrm>
            <a:off x="838200" y="1934080"/>
            <a:ext cx="6038693" cy="4465394"/>
          </a:xfrm>
        </p:spPr>
        <p:txBody>
          <a:bodyPr>
            <a:normAutofit/>
          </a:bodyPr>
          <a:lstStyle/>
          <a:p>
            <a:pPr marL="342900" indent="-342900">
              <a:buFont typeface="Arial" panose="020B0604020202020204" pitchFamily="34" charset="0"/>
              <a:buChar char="•"/>
            </a:pPr>
            <a:r>
              <a:rPr lang="nl-NL" sz="3200" dirty="0"/>
              <a:t>Welke tip kan jou helpen?</a:t>
            </a:r>
          </a:p>
          <a:p>
            <a:pPr marL="342900" indent="-342900">
              <a:buFont typeface="Arial" panose="020B0604020202020204" pitchFamily="34" charset="0"/>
              <a:buChar char="•"/>
            </a:pPr>
            <a:endParaRPr lang="nl-NL" sz="3200" dirty="0"/>
          </a:p>
          <a:p>
            <a:pPr marL="342900" indent="-342900">
              <a:buFont typeface="Arial" panose="020B0604020202020204" pitchFamily="34" charset="0"/>
              <a:buChar char="•"/>
            </a:pPr>
            <a:r>
              <a:rPr lang="nl-NL" sz="3200" dirty="0"/>
              <a:t>Welke tip wil je anderen geven?</a:t>
            </a:r>
          </a:p>
        </p:txBody>
      </p:sp>
      <p:pic>
        <p:nvPicPr>
          <p:cNvPr id="6" name="Afbeelding 5">
            <a:extLst>
              <a:ext uri="{FF2B5EF4-FFF2-40B4-BE49-F238E27FC236}">
                <a16:creationId xmlns:a16="http://schemas.microsoft.com/office/drawing/2014/main" id="{C13FF5C6-D859-418C-BC10-CC6E688C110F}"/>
              </a:ext>
            </a:extLst>
          </p:cNvPr>
          <p:cNvPicPr>
            <a:picLocks noChangeAspect="1"/>
          </p:cNvPicPr>
          <p:nvPr/>
        </p:nvPicPr>
        <p:blipFill>
          <a:blip r:embed="rId3"/>
          <a:stretch>
            <a:fillRect/>
          </a:stretch>
        </p:blipFill>
        <p:spPr>
          <a:xfrm>
            <a:off x="4157472" y="1582674"/>
            <a:ext cx="9204960" cy="517779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7886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1B12E935-24A3-41A4-BDE4-92FC942A2076}"/>
              </a:ext>
            </a:extLst>
          </p:cNvPr>
          <p:cNvSpPr>
            <a:spLocks noGrp="1"/>
          </p:cNvSpPr>
          <p:nvPr>
            <p:ph type="title"/>
          </p:nvPr>
        </p:nvSpPr>
        <p:spPr>
          <a:xfrm>
            <a:off x="435865" y="409758"/>
            <a:ext cx="2148839" cy="894786"/>
          </a:xfrm>
        </p:spPr>
        <p:txBody>
          <a:bodyPr>
            <a:normAutofit/>
          </a:bodyPr>
          <a:lstStyle/>
          <a:p>
            <a:pPr algn="l"/>
            <a:r>
              <a:rPr lang="nl-NL" sz="4400" dirty="0"/>
              <a:t>Tips (1)</a:t>
            </a:r>
          </a:p>
        </p:txBody>
      </p:sp>
      <p:pic>
        <p:nvPicPr>
          <p:cNvPr id="11" name="Afbeelding 10">
            <a:extLst>
              <a:ext uri="{FF2B5EF4-FFF2-40B4-BE49-F238E27FC236}">
                <a16:creationId xmlns:a16="http://schemas.microsoft.com/office/drawing/2014/main" id="{863BFAC1-03D7-4652-82CB-E10AF549C9DC}"/>
              </a:ext>
            </a:extLst>
          </p:cNvPr>
          <p:cNvPicPr>
            <a:picLocks noChangeAspect="1"/>
          </p:cNvPicPr>
          <p:nvPr/>
        </p:nvPicPr>
        <p:blipFill>
          <a:blip r:embed="rId3"/>
          <a:stretch>
            <a:fillRect/>
          </a:stretch>
        </p:blipFill>
        <p:spPr>
          <a:xfrm>
            <a:off x="7918062" y="4280666"/>
            <a:ext cx="3187335" cy="2181094"/>
          </a:xfrm>
          <a:prstGeom prst="rect">
            <a:avLst/>
          </a:prstGeom>
        </p:spPr>
      </p:pic>
      <p:pic>
        <p:nvPicPr>
          <p:cNvPr id="15" name="Afbeelding 14">
            <a:extLst>
              <a:ext uri="{FF2B5EF4-FFF2-40B4-BE49-F238E27FC236}">
                <a16:creationId xmlns:a16="http://schemas.microsoft.com/office/drawing/2014/main" id="{43914A98-7914-4AF5-B5F0-18F44762DC96}"/>
              </a:ext>
            </a:extLst>
          </p:cNvPr>
          <p:cNvPicPr>
            <a:picLocks noChangeAspect="1"/>
          </p:cNvPicPr>
          <p:nvPr/>
        </p:nvPicPr>
        <p:blipFill>
          <a:blip r:embed="rId4"/>
          <a:stretch>
            <a:fillRect/>
          </a:stretch>
        </p:blipFill>
        <p:spPr>
          <a:xfrm>
            <a:off x="3157728" y="3841342"/>
            <a:ext cx="4073222" cy="2787821"/>
          </a:xfrm>
          <a:prstGeom prst="rect">
            <a:avLst/>
          </a:prstGeom>
        </p:spPr>
      </p:pic>
      <p:pic>
        <p:nvPicPr>
          <p:cNvPr id="17" name="Afbeelding 16">
            <a:extLst>
              <a:ext uri="{FF2B5EF4-FFF2-40B4-BE49-F238E27FC236}">
                <a16:creationId xmlns:a16="http://schemas.microsoft.com/office/drawing/2014/main" id="{23807AA3-CB82-4E46-9843-23D689E2477B}"/>
              </a:ext>
            </a:extLst>
          </p:cNvPr>
          <p:cNvPicPr>
            <a:picLocks noChangeAspect="1"/>
          </p:cNvPicPr>
          <p:nvPr/>
        </p:nvPicPr>
        <p:blipFill>
          <a:blip r:embed="rId5"/>
          <a:stretch>
            <a:fillRect/>
          </a:stretch>
        </p:blipFill>
        <p:spPr>
          <a:xfrm>
            <a:off x="8459372" y="1710178"/>
            <a:ext cx="3460794" cy="2374128"/>
          </a:xfrm>
          <a:prstGeom prst="rect">
            <a:avLst/>
          </a:prstGeom>
        </p:spPr>
      </p:pic>
      <p:pic>
        <p:nvPicPr>
          <p:cNvPr id="21" name="Afbeelding 20">
            <a:extLst>
              <a:ext uri="{FF2B5EF4-FFF2-40B4-BE49-F238E27FC236}">
                <a16:creationId xmlns:a16="http://schemas.microsoft.com/office/drawing/2014/main" id="{E048DBC5-D8D7-4F6E-A36D-242C10021907}"/>
              </a:ext>
            </a:extLst>
          </p:cNvPr>
          <p:cNvPicPr>
            <a:picLocks noChangeAspect="1"/>
          </p:cNvPicPr>
          <p:nvPr/>
        </p:nvPicPr>
        <p:blipFill>
          <a:blip r:embed="rId6"/>
          <a:stretch>
            <a:fillRect/>
          </a:stretch>
        </p:blipFill>
        <p:spPr>
          <a:xfrm>
            <a:off x="4576791" y="857150"/>
            <a:ext cx="3755310" cy="2571850"/>
          </a:xfrm>
          <a:prstGeom prst="rect">
            <a:avLst/>
          </a:prstGeom>
        </p:spPr>
      </p:pic>
      <p:pic>
        <p:nvPicPr>
          <p:cNvPr id="23" name="Afbeelding 22">
            <a:extLst>
              <a:ext uri="{FF2B5EF4-FFF2-40B4-BE49-F238E27FC236}">
                <a16:creationId xmlns:a16="http://schemas.microsoft.com/office/drawing/2014/main" id="{47FF3F47-B255-410B-BF3A-7A643A1388CF}"/>
              </a:ext>
            </a:extLst>
          </p:cNvPr>
          <p:cNvPicPr>
            <a:picLocks noChangeAspect="1"/>
          </p:cNvPicPr>
          <p:nvPr/>
        </p:nvPicPr>
        <p:blipFill>
          <a:blip r:embed="rId7"/>
          <a:stretch>
            <a:fillRect/>
          </a:stretch>
        </p:blipFill>
        <p:spPr>
          <a:xfrm>
            <a:off x="613649" y="1544949"/>
            <a:ext cx="3835871" cy="2631434"/>
          </a:xfrm>
          <a:prstGeom prst="rect">
            <a:avLst/>
          </a:prstGeom>
        </p:spPr>
      </p:pic>
    </p:spTree>
    <p:extLst>
      <p:ext uri="{BB962C8B-B14F-4D97-AF65-F5344CB8AC3E}">
        <p14:creationId xmlns:p14="http://schemas.microsoft.com/office/powerpoint/2010/main" val="189084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5BC06E-E57D-48AF-A11E-C716DAF9B8BA}"/>
              </a:ext>
            </a:extLst>
          </p:cNvPr>
          <p:cNvSpPr>
            <a:spLocks noGrp="1"/>
          </p:cNvSpPr>
          <p:nvPr>
            <p:ph type="title"/>
          </p:nvPr>
        </p:nvSpPr>
        <p:spPr>
          <a:xfrm>
            <a:off x="435865" y="409758"/>
            <a:ext cx="2148839" cy="894786"/>
          </a:xfrm>
        </p:spPr>
        <p:txBody>
          <a:bodyPr>
            <a:normAutofit/>
          </a:bodyPr>
          <a:lstStyle/>
          <a:p>
            <a:pPr algn="l"/>
            <a:r>
              <a:rPr lang="nl-NL" sz="4400" dirty="0"/>
              <a:t>Tips (2)</a:t>
            </a:r>
          </a:p>
        </p:txBody>
      </p:sp>
      <p:pic>
        <p:nvPicPr>
          <p:cNvPr id="3" name="Afbeelding 2">
            <a:extLst>
              <a:ext uri="{FF2B5EF4-FFF2-40B4-BE49-F238E27FC236}">
                <a16:creationId xmlns:a16="http://schemas.microsoft.com/office/drawing/2014/main" id="{843C711C-6F20-4EA7-80CA-6306FB6CF23C}"/>
              </a:ext>
            </a:extLst>
          </p:cNvPr>
          <p:cNvPicPr>
            <a:picLocks noChangeAspect="1"/>
          </p:cNvPicPr>
          <p:nvPr/>
        </p:nvPicPr>
        <p:blipFill>
          <a:blip r:embed="rId3"/>
          <a:stretch>
            <a:fillRect/>
          </a:stretch>
        </p:blipFill>
        <p:spPr>
          <a:xfrm>
            <a:off x="7975035" y="3718861"/>
            <a:ext cx="3374945" cy="2311458"/>
          </a:xfrm>
          <a:prstGeom prst="rect">
            <a:avLst/>
          </a:prstGeom>
        </p:spPr>
      </p:pic>
      <p:pic>
        <p:nvPicPr>
          <p:cNvPr id="4" name="Afbeelding 3">
            <a:extLst>
              <a:ext uri="{FF2B5EF4-FFF2-40B4-BE49-F238E27FC236}">
                <a16:creationId xmlns:a16="http://schemas.microsoft.com/office/drawing/2014/main" id="{38697BA5-1D73-41F6-974A-80ECCB6DE446}"/>
              </a:ext>
            </a:extLst>
          </p:cNvPr>
          <p:cNvPicPr>
            <a:picLocks noChangeAspect="1"/>
          </p:cNvPicPr>
          <p:nvPr/>
        </p:nvPicPr>
        <p:blipFill>
          <a:blip r:embed="rId4"/>
          <a:stretch>
            <a:fillRect/>
          </a:stretch>
        </p:blipFill>
        <p:spPr>
          <a:xfrm>
            <a:off x="3963772" y="601550"/>
            <a:ext cx="3791735" cy="2595163"/>
          </a:xfrm>
          <a:prstGeom prst="rect">
            <a:avLst/>
          </a:prstGeom>
        </p:spPr>
      </p:pic>
      <p:pic>
        <p:nvPicPr>
          <p:cNvPr id="5" name="Afbeelding 4">
            <a:extLst>
              <a:ext uri="{FF2B5EF4-FFF2-40B4-BE49-F238E27FC236}">
                <a16:creationId xmlns:a16="http://schemas.microsoft.com/office/drawing/2014/main" id="{657FC759-6945-4657-BAED-E3F0FE737B23}"/>
              </a:ext>
            </a:extLst>
          </p:cNvPr>
          <p:cNvPicPr>
            <a:picLocks noChangeAspect="1"/>
          </p:cNvPicPr>
          <p:nvPr/>
        </p:nvPicPr>
        <p:blipFill>
          <a:blip r:embed="rId5"/>
          <a:stretch>
            <a:fillRect/>
          </a:stretch>
        </p:blipFill>
        <p:spPr>
          <a:xfrm>
            <a:off x="420888" y="2648476"/>
            <a:ext cx="3375189" cy="2311458"/>
          </a:xfrm>
          <a:prstGeom prst="rect">
            <a:avLst/>
          </a:prstGeom>
        </p:spPr>
      </p:pic>
      <p:pic>
        <p:nvPicPr>
          <p:cNvPr id="6" name="Afbeelding 5">
            <a:extLst>
              <a:ext uri="{FF2B5EF4-FFF2-40B4-BE49-F238E27FC236}">
                <a16:creationId xmlns:a16="http://schemas.microsoft.com/office/drawing/2014/main" id="{984E59EC-4178-4047-A27B-EE8397067CA5}"/>
              </a:ext>
            </a:extLst>
          </p:cNvPr>
          <p:cNvPicPr>
            <a:picLocks noChangeAspect="1"/>
          </p:cNvPicPr>
          <p:nvPr/>
        </p:nvPicPr>
        <p:blipFill>
          <a:blip r:embed="rId6"/>
          <a:stretch>
            <a:fillRect/>
          </a:stretch>
        </p:blipFill>
        <p:spPr>
          <a:xfrm>
            <a:off x="8289189" y="1176864"/>
            <a:ext cx="3213006" cy="2200547"/>
          </a:xfrm>
          <a:prstGeom prst="rect">
            <a:avLst/>
          </a:prstGeom>
        </p:spPr>
      </p:pic>
      <p:pic>
        <p:nvPicPr>
          <p:cNvPr id="7" name="Afbeelding 6">
            <a:extLst>
              <a:ext uri="{FF2B5EF4-FFF2-40B4-BE49-F238E27FC236}">
                <a16:creationId xmlns:a16="http://schemas.microsoft.com/office/drawing/2014/main" id="{B1966F9B-5A45-4DCF-90C8-998AAD1BC276}"/>
              </a:ext>
            </a:extLst>
          </p:cNvPr>
          <p:cNvPicPr>
            <a:picLocks noChangeAspect="1"/>
          </p:cNvPicPr>
          <p:nvPr/>
        </p:nvPicPr>
        <p:blipFill>
          <a:blip r:embed="rId7"/>
          <a:stretch>
            <a:fillRect/>
          </a:stretch>
        </p:blipFill>
        <p:spPr>
          <a:xfrm>
            <a:off x="4095046" y="4150572"/>
            <a:ext cx="3227875" cy="2213652"/>
          </a:xfrm>
          <a:prstGeom prst="rect">
            <a:avLst/>
          </a:prstGeom>
        </p:spPr>
      </p:pic>
    </p:spTree>
    <p:extLst>
      <p:ext uri="{BB962C8B-B14F-4D97-AF65-F5344CB8AC3E}">
        <p14:creationId xmlns:p14="http://schemas.microsoft.com/office/powerpoint/2010/main" val="423606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3FC47F-8A52-436D-9DE4-CAE67DCF5825}"/>
              </a:ext>
            </a:extLst>
          </p:cNvPr>
          <p:cNvSpPr>
            <a:spLocks noGrp="1"/>
          </p:cNvSpPr>
          <p:nvPr>
            <p:ph type="title"/>
          </p:nvPr>
        </p:nvSpPr>
        <p:spPr/>
        <p:txBody>
          <a:bodyPr/>
          <a:lstStyle/>
          <a:p>
            <a:r>
              <a:rPr lang="nl-NL" dirty="0"/>
              <a:t>Inhoud</a:t>
            </a:r>
          </a:p>
        </p:txBody>
      </p:sp>
      <p:sp>
        <p:nvSpPr>
          <p:cNvPr id="3" name="Tijdelijke aanduiding voor inhoud 2">
            <a:extLst>
              <a:ext uri="{FF2B5EF4-FFF2-40B4-BE49-F238E27FC236}">
                <a16:creationId xmlns:a16="http://schemas.microsoft.com/office/drawing/2014/main" id="{1263A854-BCB0-4D00-9310-2CB2A6518110}"/>
              </a:ext>
            </a:extLst>
          </p:cNvPr>
          <p:cNvSpPr>
            <a:spLocks noGrp="1"/>
          </p:cNvSpPr>
          <p:nvPr>
            <p:ph type="body" sz="quarter" idx="13"/>
          </p:nvPr>
        </p:nvSpPr>
        <p:spPr/>
        <p:txBody>
          <a:bodyPr>
            <a:normAutofit/>
          </a:bodyPr>
          <a:lstStyle/>
          <a:p>
            <a:r>
              <a:rPr lang="nl-NL" sz="2800" dirty="0"/>
              <a:t>Wat is Samen Beslissen?</a:t>
            </a:r>
          </a:p>
          <a:p>
            <a:endParaRPr lang="nl-NL" sz="2800" dirty="0"/>
          </a:p>
          <a:p>
            <a:r>
              <a:rPr lang="nl-NL" sz="2800" dirty="0"/>
              <a:t>Jouw rol als patiënt</a:t>
            </a:r>
          </a:p>
          <a:p>
            <a:pPr marL="0" indent="0">
              <a:buNone/>
            </a:pPr>
            <a:endParaRPr lang="nl-NL" sz="2800" dirty="0"/>
          </a:p>
          <a:p>
            <a:r>
              <a:rPr lang="nl-NL" sz="2800" dirty="0"/>
              <a:t>Dit kan jou helpen!</a:t>
            </a:r>
          </a:p>
          <a:p>
            <a:pPr marL="0" indent="0">
              <a:buNone/>
            </a:pPr>
            <a:endParaRPr lang="nl-NL" dirty="0"/>
          </a:p>
        </p:txBody>
      </p:sp>
      <p:pic>
        <p:nvPicPr>
          <p:cNvPr id="6" name="Afbeelding 5">
            <a:extLst>
              <a:ext uri="{FF2B5EF4-FFF2-40B4-BE49-F238E27FC236}">
                <a16:creationId xmlns:a16="http://schemas.microsoft.com/office/drawing/2014/main" id="{98E5C101-56C5-416C-A301-DE38A30980BF}"/>
              </a:ext>
            </a:extLst>
          </p:cNvPr>
          <p:cNvPicPr>
            <a:picLocks noChangeAspect="1"/>
          </p:cNvPicPr>
          <p:nvPr/>
        </p:nvPicPr>
        <p:blipFill>
          <a:blip r:embed="rId3"/>
          <a:stretch>
            <a:fillRect/>
          </a:stretch>
        </p:blipFill>
        <p:spPr>
          <a:xfrm>
            <a:off x="5036457" y="2301843"/>
            <a:ext cx="7010399" cy="378561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1117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1081689-FE04-46A8-B83A-F7C2836A1794}"/>
              </a:ext>
            </a:extLst>
          </p:cNvPr>
          <p:cNvSpPr>
            <a:spLocks noGrp="1"/>
          </p:cNvSpPr>
          <p:nvPr>
            <p:ph type="title"/>
          </p:nvPr>
        </p:nvSpPr>
        <p:spPr>
          <a:xfrm>
            <a:off x="838200" y="458526"/>
            <a:ext cx="10566862" cy="1211158"/>
          </a:xfrm>
        </p:spPr>
        <p:txBody>
          <a:bodyPr/>
          <a:lstStyle/>
          <a:p>
            <a:r>
              <a:rPr lang="nl-NL" dirty="0"/>
              <a:t>Afsluiting ervaringen en tips van patiënten</a:t>
            </a:r>
            <a:endParaRPr lang="en-US" dirty="0"/>
          </a:p>
        </p:txBody>
      </p:sp>
      <p:sp>
        <p:nvSpPr>
          <p:cNvPr id="2" name="Tijdelijke aanduiding voor tekst 1">
            <a:extLst>
              <a:ext uri="{FF2B5EF4-FFF2-40B4-BE49-F238E27FC236}">
                <a16:creationId xmlns:a16="http://schemas.microsoft.com/office/drawing/2014/main" id="{590CD301-3B48-4B54-B1F2-78F6B4CD9397}"/>
              </a:ext>
            </a:extLst>
          </p:cNvPr>
          <p:cNvSpPr>
            <a:spLocks noGrp="1"/>
          </p:cNvSpPr>
          <p:nvPr>
            <p:ph type="body" sz="quarter" idx="13"/>
          </p:nvPr>
        </p:nvSpPr>
        <p:spPr>
          <a:xfrm>
            <a:off x="838201" y="1711569"/>
            <a:ext cx="6011486" cy="4465394"/>
          </a:xfrm>
        </p:spPr>
        <p:txBody>
          <a:bodyPr/>
          <a:lstStyle/>
          <a:p>
            <a:pPr marL="342900" indent="-342900">
              <a:buFont typeface="Arial" panose="020B0604020202020204" pitchFamily="34" charset="0"/>
              <a:buChar char="•"/>
            </a:pPr>
            <a:r>
              <a:rPr lang="nl-NL" sz="2800" dirty="0"/>
              <a:t>Hoe vonden jullie het om hier samen over te praten?</a:t>
            </a:r>
          </a:p>
          <a:p>
            <a:pPr marL="342900" indent="-342900">
              <a:buFont typeface="Arial" panose="020B0604020202020204" pitchFamily="34" charset="0"/>
              <a:buChar char="•"/>
            </a:pPr>
            <a:r>
              <a:rPr lang="nl-NL" sz="2800" dirty="0"/>
              <a:t>Heb je nog een tip voor de hele groep?</a:t>
            </a:r>
          </a:p>
          <a:p>
            <a:endParaRPr lang="nl-NL" dirty="0"/>
          </a:p>
        </p:txBody>
      </p:sp>
      <p:pic>
        <p:nvPicPr>
          <p:cNvPr id="5" name="Afbeelding 4">
            <a:extLst>
              <a:ext uri="{FF2B5EF4-FFF2-40B4-BE49-F238E27FC236}">
                <a16:creationId xmlns:a16="http://schemas.microsoft.com/office/drawing/2014/main" id="{E655D078-4A3A-46A4-AB26-96A8BCD6FB80}"/>
              </a:ext>
            </a:extLst>
          </p:cNvPr>
          <p:cNvPicPr>
            <a:picLocks noChangeAspect="1"/>
          </p:cNvPicPr>
          <p:nvPr/>
        </p:nvPicPr>
        <p:blipFill>
          <a:blip r:embed="rId3"/>
          <a:stretch>
            <a:fillRect/>
          </a:stretch>
        </p:blipFill>
        <p:spPr>
          <a:xfrm>
            <a:off x="6296027" y="1481071"/>
            <a:ext cx="5676814" cy="5270165"/>
          </a:xfrm>
          <a:prstGeom prst="rect">
            <a:avLst/>
          </a:prstGeom>
        </p:spPr>
      </p:pic>
    </p:spTree>
    <p:extLst>
      <p:ext uri="{BB962C8B-B14F-4D97-AF65-F5344CB8AC3E}">
        <p14:creationId xmlns:p14="http://schemas.microsoft.com/office/powerpoint/2010/main" val="74054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298626-9918-4ABE-93D1-1A27CBB8156C}"/>
              </a:ext>
            </a:extLst>
          </p:cNvPr>
          <p:cNvSpPr>
            <a:spLocks noGrp="1"/>
          </p:cNvSpPr>
          <p:nvPr>
            <p:ph type="ctrTitle"/>
          </p:nvPr>
        </p:nvSpPr>
        <p:spPr/>
        <p:txBody>
          <a:bodyPr>
            <a:normAutofit/>
          </a:bodyPr>
          <a:lstStyle/>
          <a:p>
            <a:r>
              <a:rPr lang="nl-NL" dirty="0"/>
              <a:t>Dit vind ik belangrijk! </a:t>
            </a:r>
          </a:p>
        </p:txBody>
      </p:sp>
      <p:pic>
        <p:nvPicPr>
          <p:cNvPr id="6" name="Afbeelding 5">
            <a:extLst>
              <a:ext uri="{FF2B5EF4-FFF2-40B4-BE49-F238E27FC236}">
                <a16:creationId xmlns:a16="http://schemas.microsoft.com/office/drawing/2014/main" id="{9A6E5FC2-342F-4F86-867E-F115F5F9CD59}"/>
              </a:ext>
            </a:extLst>
          </p:cNvPr>
          <p:cNvPicPr>
            <a:picLocks noChangeAspect="1"/>
          </p:cNvPicPr>
          <p:nvPr/>
        </p:nvPicPr>
        <p:blipFill>
          <a:blip r:embed="rId3"/>
          <a:stretch>
            <a:fillRect/>
          </a:stretch>
        </p:blipFill>
        <p:spPr>
          <a:xfrm>
            <a:off x="9773815" y="383222"/>
            <a:ext cx="1944659" cy="1216980"/>
          </a:xfrm>
          <a:prstGeom prst="rect">
            <a:avLst/>
          </a:prstGeom>
        </p:spPr>
      </p:pic>
    </p:spTree>
    <p:extLst>
      <p:ext uri="{BB962C8B-B14F-4D97-AF65-F5344CB8AC3E}">
        <p14:creationId xmlns:p14="http://schemas.microsoft.com/office/powerpoint/2010/main" val="308590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31C5717-BF7C-4837-BCBA-8F24A1456899}"/>
              </a:ext>
            </a:extLst>
          </p:cNvPr>
          <p:cNvSpPr>
            <a:spLocks noGrp="1"/>
          </p:cNvSpPr>
          <p:nvPr>
            <p:ph type="title"/>
          </p:nvPr>
        </p:nvSpPr>
        <p:spPr/>
        <p:txBody>
          <a:bodyPr/>
          <a:lstStyle/>
          <a:p>
            <a:r>
              <a:rPr lang="nl-NL" dirty="0"/>
              <a:t>Wat is Samen Beslissen?</a:t>
            </a:r>
          </a:p>
        </p:txBody>
      </p:sp>
      <p:sp>
        <p:nvSpPr>
          <p:cNvPr id="4" name="Tijdelijke aanduiding voor dianummer 3">
            <a:extLst>
              <a:ext uri="{FF2B5EF4-FFF2-40B4-BE49-F238E27FC236}">
                <a16:creationId xmlns:a16="http://schemas.microsoft.com/office/drawing/2014/main" id="{7ABF210D-6FAE-4184-80B1-C579C84BCA42}"/>
              </a:ext>
            </a:extLst>
          </p:cNvPr>
          <p:cNvSpPr>
            <a:spLocks noGrp="1"/>
          </p:cNvSpPr>
          <p:nvPr>
            <p:ph type="sldNum" sz="quarter" idx="12"/>
          </p:nvPr>
        </p:nvSpPr>
        <p:spPr/>
        <p:txBody>
          <a:bodyPr/>
          <a:lstStyle/>
          <a:p>
            <a:fld id="{8F1BBE37-5799-4774-9025-BCB0297E8107}" type="slidenum">
              <a:rPr lang="nl-NL" smtClean="0"/>
              <a:pPr/>
              <a:t>32</a:t>
            </a:fld>
            <a:endParaRPr lang="nl-NL" dirty="0"/>
          </a:p>
        </p:txBody>
      </p:sp>
      <p:pic>
        <p:nvPicPr>
          <p:cNvPr id="5" name="Afbeelding 4">
            <a:extLst>
              <a:ext uri="{FF2B5EF4-FFF2-40B4-BE49-F238E27FC236}">
                <a16:creationId xmlns:a16="http://schemas.microsoft.com/office/drawing/2014/main" id="{EDE87F46-971A-4FA8-8669-CDBB7B7C6B12}"/>
              </a:ext>
            </a:extLst>
          </p:cNvPr>
          <p:cNvPicPr>
            <a:picLocks noChangeAspect="1"/>
          </p:cNvPicPr>
          <p:nvPr/>
        </p:nvPicPr>
        <p:blipFill>
          <a:blip r:embed="rId3"/>
          <a:stretch>
            <a:fillRect/>
          </a:stretch>
        </p:blipFill>
        <p:spPr>
          <a:xfrm>
            <a:off x="1237827" y="2269109"/>
            <a:ext cx="1222250" cy="1222250"/>
          </a:xfrm>
          <a:prstGeom prst="rect">
            <a:avLst/>
          </a:prstGeom>
        </p:spPr>
      </p:pic>
      <p:pic>
        <p:nvPicPr>
          <p:cNvPr id="11" name="Afbeelding 10">
            <a:extLst>
              <a:ext uri="{FF2B5EF4-FFF2-40B4-BE49-F238E27FC236}">
                <a16:creationId xmlns:a16="http://schemas.microsoft.com/office/drawing/2014/main" id="{F0D5F878-6C05-49C2-A9EC-4FB30AB2599A}"/>
              </a:ext>
            </a:extLst>
          </p:cNvPr>
          <p:cNvPicPr>
            <a:picLocks noChangeAspect="1"/>
          </p:cNvPicPr>
          <p:nvPr/>
        </p:nvPicPr>
        <p:blipFill>
          <a:blip r:embed="rId4"/>
          <a:stretch>
            <a:fillRect/>
          </a:stretch>
        </p:blipFill>
        <p:spPr>
          <a:xfrm>
            <a:off x="4120750" y="2133436"/>
            <a:ext cx="1403702" cy="1405652"/>
          </a:xfrm>
          <a:prstGeom prst="rect">
            <a:avLst/>
          </a:prstGeom>
        </p:spPr>
      </p:pic>
      <p:pic>
        <p:nvPicPr>
          <p:cNvPr id="13" name="Afbeelding 12">
            <a:extLst>
              <a:ext uri="{FF2B5EF4-FFF2-40B4-BE49-F238E27FC236}">
                <a16:creationId xmlns:a16="http://schemas.microsoft.com/office/drawing/2014/main" id="{2F4837AC-D448-4E0F-B882-EC4D3C51CD23}"/>
              </a:ext>
            </a:extLst>
          </p:cNvPr>
          <p:cNvPicPr>
            <a:picLocks noChangeAspect="1"/>
          </p:cNvPicPr>
          <p:nvPr/>
        </p:nvPicPr>
        <p:blipFill>
          <a:blip r:embed="rId5"/>
          <a:stretch>
            <a:fillRect/>
          </a:stretch>
        </p:blipFill>
        <p:spPr>
          <a:xfrm>
            <a:off x="10064154" y="2107256"/>
            <a:ext cx="717905" cy="1431832"/>
          </a:xfrm>
          <a:prstGeom prst="rect">
            <a:avLst/>
          </a:prstGeom>
        </p:spPr>
      </p:pic>
      <p:sp>
        <p:nvSpPr>
          <p:cNvPr id="2" name="Rechthoek: afgeronde hoeken 1">
            <a:extLst>
              <a:ext uri="{FF2B5EF4-FFF2-40B4-BE49-F238E27FC236}">
                <a16:creationId xmlns:a16="http://schemas.microsoft.com/office/drawing/2014/main" id="{604C43AF-54AF-4CA7-95D5-D9B78C8CC69A}"/>
              </a:ext>
            </a:extLst>
          </p:cNvPr>
          <p:cNvSpPr/>
          <p:nvPr/>
        </p:nvSpPr>
        <p:spPr>
          <a:xfrm>
            <a:off x="6400803" y="1645171"/>
            <a:ext cx="2964426" cy="4534403"/>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9A65781B-0607-4197-B19B-994664C1404A}"/>
              </a:ext>
            </a:extLst>
          </p:cNvPr>
          <p:cNvPicPr>
            <a:picLocks noChangeAspect="1"/>
          </p:cNvPicPr>
          <p:nvPr/>
        </p:nvPicPr>
        <p:blipFill>
          <a:blip r:embed="rId6"/>
          <a:stretch>
            <a:fillRect/>
          </a:stretch>
        </p:blipFill>
        <p:spPr>
          <a:xfrm>
            <a:off x="6852732" y="2023348"/>
            <a:ext cx="2054145" cy="1405652"/>
          </a:xfrm>
          <a:prstGeom prst="rect">
            <a:avLst/>
          </a:prstGeom>
        </p:spPr>
      </p:pic>
      <p:pic>
        <p:nvPicPr>
          <p:cNvPr id="12" name="Afbeelding 11">
            <a:extLst>
              <a:ext uri="{FF2B5EF4-FFF2-40B4-BE49-F238E27FC236}">
                <a16:creationId xmlns:a16="http://schemas.microsoft.com/office/drawing/2014/main" id="{E8862F5A-B5AA-47BF-9279-7B2C10DD3F31}"/>
              </a:ext>
            </a:extLst>
          </p:cNvPr>
          <p:cNvPicPr>
            <a:picLocks noChangeAspect="1"/>
          </p:cNvPicPr>
          <p:nvPr/>
        </p:nvPicPr>
        <p:blipFill>
          <a:blip r:embed="rId7"/>
          <a:stretch>
            <a:fillRect/>
          </a:stretch>
        </p:blipFill>
        <p:spPr>
          <a:xfrm>
            <a:off x="702570" y="2946483"/>
            <a:ext cx="11149165" cy="4731876"/>
          </a:xfrm>
          <a:prstGeom prst="rect">
            <a:avLst/>
          </a:prstGeom>
        </p:spPr>
      </p:pic>
    </p:spTree>
    <p:extLst>
      <p:ext uri="{BB962C8B-B14F-4D97-AF65-F5344CB8AC3E}">
        <p14:creationId xmlns:p14="http://schemas.microsoft.com/office/powerpoint/2010/main" val="185040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a:xfrm>
            <a:off x="838200" y="458526"/>
            <a:ext cx="10306050" cy="1211158"/>
          </a:xfrm>
        </p:spPr>
        <p:txBody>
          <a:bodyPr/>
          <a:lstStyle/>
          <a:p>
            <a:r>
              <a:rPr lang="nl-NL" dirty="0"/>
              <a:t>Vraag 1: Wat is voor mij belangrijk in het leven?</a:t>
            </a:r>
          </a:p>
        </p:txBody>
      </p:sp>
      <p:sp>
        <p:nvSpPr>
          <p:cNvPr id="10" name="Tekstvak 9">
            <a:extLst>
              <a:ext uri="{FF2B5EF4-FFF2-40B4-BE49-F238E27FC236}">
                <a16:creationId xmlns:a16="http://schemas.microsoft.com/office/drawing/2014/main" id="{81A3AA78-B981-421F-96ED-46A310AC6D8C}"/>
              </a:ext>
            </a:extLst>
          </p:cNvPr>
          <p:cNvSpPr txBox="1"/>
          <p:nvPr/>
        </p:nvSpPr>
        <p:spPr>
          <a:xfrm>
            <a:off x="838200" y="1589631"/>
            <a:ext cx="9586912" cy="523220"/>
          </a:xfrm>
          <a:prstGeom prst="rect">
            <a:avLst/>
          </a:prstGeom>
          <a:noFill/>
        </p:spPr>
        <p:txBody>
          <a:bodyPr wrap="square" rtlCol="0">
            <a:spAutoFit/>
          </a:bodyPr>
          <a:lstStyle/>
          <a:p>
            <a:r>
              <a:rPr lang="nl-NL" sz="2800" i="1" dirty="0">
                <a:solidFill>
                  <a:schemeClr val="bg2"/>
                </a:solidFill>
              </a:rPr>
              <a:t>Kies maximaal 3 onderwerpen</a:t>
            </a:r>
          </a:p>
        </p:txBody>
      </p:sp>
      <p:pic>
        <p:nvPicPr>
          <p:cNvPr id="3" name="Afbeelding 2">
            <a:extLst>
              <a:ext uri="{FF2B5EF4-FFF2-40B4-BE49-F238E27FC236}">
                <a16:creationId xmlns:a16="http://schemas.microsoft.com/office/drawing/2014/main" id="{6898CFCD-E3CC-4CC2-A645-859DC32C8FCA}"/>
              </a:ext>
            </a:extLst>
          </p:cNvPr>
          <p:cNvPicPr>
            <a:picLocks noChangeAspect="1"/>
          </p:cNvPicPr>
          <p:nvPr/>
        </p:nvPicPr>
        <p:blipFill>
          <a:blip r:embed="rId3"/>
          <a:stretch>
            <a:fillRect/>
          </a:stretch>
        </p:blipFill>
        <p:spPr>
          <a:xfrm>
            <a:off x="838200" y="2428165"/>
            <a:ext cx="10829153" cy="3208458"/>
          </a:xfrm>
          <a:prstGeom prst="rect">
            <a:avLst/>
          </a:prstGeom>
        </p:spPr>
      </p:pic>
    </p:spTree>
    <p:extLst>
      <p:ext uri="{BB962C8B-B14F-4D97-AF65-F5344CB8AC3E}">
        <p14:creationId xmlns:p14="http://schemas.microsoft.com/office/powerpoint/2010/main" val="288237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a:xfrm>
            <a:off x="838200" y="458526"/>
            <a:ext cx="10792024" cy="1211158"/>
          </a:xfrm>
        </p:spPr>
        <p:txBody>
          <a:bodyPr/>
          <a:lstStyle/>
          <a:p>
            <a:r>
              <a:rPr lang="nl-NL" dirty="0"/>
              <a:t>Vraag 2: Wat is NU voor mij belangrijk in het leven?</a:t>
            </a:r>
          </a:p>
        </p:txBody>
      </p:sp>
      <p:sp>
        <p:nvSpPr>
          <p:cNvPr id="5" name="Tekstvak 4">
            <a:extLst>
              <a:ext uri="{FF2B5EF4-FFF2-40B4-BE49-F238E27FC236}">
                <a16:creationId xmlns:a16="http://schemas.microsoft.com/office/drawing/2014/main" id="{63BB7E2B-1821-4B9D-9F8D-2EBD6AA10C46}"/>
              </a:ext>
            </a:extLst>
          </p:cNvPr>
          <p:cNvSpPr txBox="1"/>
          <p:nvPr/>
        </p:nvSpPr>
        <p:spPr>
          <a:xfrm>
            <a:off x="838200" y="1676711"/>
            <a:ext cx="9586912" cy="523220"/>
          </a:xfrm>
          <a:prstGeom prst="rect">
            <a:avLst/>
          </a:prstGeom>
          <a:noFill/>
        </p:spPr>
        <p:txBody>
          <a:bodyPr wrap="square" rtlCol="0">
            <a:spAutoFit/>
          </a:bodyPr>
          <a:lstStyle/>
          <a:p>
            <a:r>
              <a:rPr lang="nl-NL" sz="2800" i="1" dirty="0">
                <a:solidFill>
                  <a:schemeClr val="bg2"/>
                </a:solidFill>
              </a:rPr>
              <a:t>Kies 1 onderwerp uit de 3 van de vorige vraag</a:t>
            </a:r>
          </a:p>
        </p:txBody>
      </p:sp>
      <p:pic>
        <p:nvPicPr>
          <p:cNvPr id="7" name="Afbeelding 6">
            <a:extLst>
              <a:ext uri="{FF2B5EF4-FFF2-40B4-BE49-F238E27FC236}">
                <a16:creationId xmlns:a16="http://schemas.microsoft.com/office/drawing/2014/main" id="{75B02302-1E45-4351-890B-F5830DD3DFDA}"/>
              </a:ext>
            </a:extLst>
          </p:cNvPr>
          <p:cNvPicPr>
            <a:picLocks noChangeAspect="1"/>
          </p:cNvPicPr>
          <p:nvPr/>
        </p:nvPicPr>
        <p:blipFill>
          <a:blip r:embed="rId3"/>
          <a:stretch>
            <a:fillRect/>
          </a:stretch>
        </p:blipFill>
        <p:spPr>
          <a:xfrm>
            <a:off x="838200" y="2428165"/>
            <a:ext cx="10829153" cy="3208458"/>
          </a:xfrm>
          <a:prstGeom prst="rect">
            <a:avLst/>
          </a:prstGeom>
        </p:spPr>
      </p:pic>
    </p:spTree>
    <p:extLst>
      <p:ext uri="{BB962C8B-B14F-4D97-AF65-F5344CB8AC3E}">
        <p14:creationId xmlns:p14="http://schemas.microsoft.com/office/powerpoint/2010/main" val="230718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a:xfrm>
            <a:off x="838200" y="458526"/>
            <a:ext cx="10306050" cy="1211158"/>
          </a:xfrm>
        </p:spPr>
        <p:txBody>
          <a:bodyPr/>
          <a:lstStyle/>
          <a:p>
            <a:r>
              <a:rPr lang="nl-NL" dirty="0"/>
              <a:t>Vraag 3: Wat wil ik kunnen doen?</a:t>
            </a:r>
          </a:p>
        </p:txBody>
      </p:sp>
      <p:sp>
        <p:nvSpPr>
          <p:cNvPr id="7" name="Tijdelijke aanduiding voor tekst 6">
            <a:extLst>
              <a:ext uri="{FF2B5EF4-FFF2-40B4-BE49-F238E27FC236}">
                <a16:creationId xmlns:a16="http://schemas.microsoft.com/office/drawing/2014/main" id="{DCD100B7-4394-4632-9ED2-6FDE03EC1F3B}"/>
              </a:ext>
            </a:extLst>
          </p:cNvPr>
          <p:cNvSpPr>
            <a:spLocks noGrp="1"/>
          </p:cNvSpPr>
          <p:nvPr>
            <p:ph type="body" sz="quarter" idx="13"/>
          </p:nvPr>
        </p:nvSpPr>
        <p:spPr>
          <a:xfrm>
            <a:off x="838200" y="1659315"/>
            <a:ext cx="8851490" cy="4465394"/>
          </a:xfrm>
        </p:spPr>
        <p:txBody>
          <a:bodyPr>
            <a:normAutofit/>
          </a:bodyPr>
          <a:lstStyle/>
          <a:p>
            <a:r>
              <a:rPr lang="nl-NL" sz="2800" dirty="0"/>
              <a:t>Bijvoorbeeld:</a:t>
            </a:r>
          </a:p>
          <a:p>
            <a:pPr marL="342900" indent="-342900">
              <a:buFont typeface="Arial" panose="020B0604020202020204" pitchFamily="34" charset="0"/>
              <a:buChar char="•"/>
            </a:pPr>
            <a:r>
              <a:rPr lang="nl-NL" sz="2800" dirty="0"/>
              <a:t>Wekelijkse activiteiten zoals biljarten, kaarten, sport, etc. </a:t>
            </a:r>
          </a:p>
          <a:p>
            <a:pPr marL="342900" indent="-342900">
              <a:buFont typeface="Arial" panose="020B0604020202020204" pitchFamily="34" charset="0"/>
              <a:buChar char="•"/>
            </a:pPr>
            <a:r>
              <a:rPr lang="nl-NL" sz="2800" dirty="0"/>
              <a:t>Dagelijkse activiteiten zoals wandelen met de hond, schoonmaken, kinderen naar school kunnen brengen, etc. </a:t>
            </a:r>
          </a:p>
          <a:p>
            <a:pPr marL="342900" indent="-342900">
              <a:buFont typeface="Courier New" panose="02070309020205020404" pitchFamily="49" charset="0"/>
              <a:buChar char="o"/>
            </a:pPr>
            <a:endParaRPr lang="nl-NL" sz="2800" dirty="0"/>
          </a:p>
        </p:txBody>
      </p:sp>
      <p:pic>
        <p:nvPicPr>
          <p:cNvPr id="3" name="Afbeelding 2">
            <a:extLst>
              <a:ext uri="{FF2B5EF4-FFF2-40B4-BE49-F238E27FC236}">
                <a16:creationId xmlns:a16="http://schemas.microsoft.com/office/drawing/2014/main" id="{F5970CB9-D10E-488E-9709-F24D0996F096}"/>
              </a:ext>
            </a:extLst>
          </p:cNvPr>
          <p:cNvPicPr>
            <a:picLocks noChangeAspect="1"/>
          </p:cNvPicPr>
          <p:nvPr/>
        </p:nvPicPr>
        <p:blipFill>
          <a:blip r:embed="rId3"/>
          <a:stretch>
            <a:fillRect/>
          </a:stretch>
        </p:blipFill>
        <p:spPr>
          <a:xfrm>
            <a:off x="5225143" y="3200401"/>
            <a:ext cx="6748551" cy="37960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3129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a:xfrm>
            <a:off x="838199" y="458526"/>
            <a:ext cx="10634663" cy="1211158"/>
          </a:xfrm>
        </p:spPr>
        <p:txBody>
          <a:bodyPr/>
          <a:lstStyle/>
          <a:p>
            <a:r>
              <a:rPr lang="nl-NL" dirty="0"/>
              <a:t>Vraag 4: Wat heb ik nodig om dit te kunnen doen?</a:t>
            </a:r>
          </a:p>
        </p:txBody>
      </p:sp>
      <p:sp>
        <p:nvSpPr>
          <p:cNvPr id="5" name="Tekstvak 4">
            <a:extLst>
              <a:ext uri="{FF2B5EF4-FFF2-40B4-BE49-F238E27FC236}">
                <a16:creationId xmlns:a16="http://schemas.microsoft.com/office/drawing/2014/main" id="{02FEDE59-4897-4AA7-9CA4-A43931C9D034}"/>
              </a:ext>
            </a:extLst>
          </p:cNvPr>
          <p:cNvSpPr txBox="1"/>
          <p:nvPr/>
        </p:nvSpPr>
        <p:spPr>
          <a:xfrm>
            <a:off x="838200" y="1650589"/>
            <a:ext cx="9586912" cy="523220"/>
          </a:xfrm>
          <a:prstGeom prst="rect">
            <a:avLst/>
          </a:prstGeom>
          <a:noFill/>
        </p:spPr>
        <p:txBody>
          <a:bodyPr wrap="square" rtlCol="0">
            <a:spAutoFit/>
          </a:bodyPr>
          <a:lstStyle/>
          <a:p>
            <a:r>
              <a:rPr lang="nl-NL" sz="2800" i="1" dirty="0">
                <a:solidFill>
                  <a:schemeClr val="bg2"/>
                </a:solidFill>
              </a:rPr>
              <a:t>Kies maximaal 2 onderwerpen</a:t>
            </a:r>
          </a:p>
        </p:txBody>
      </p:sp>
      <p:pic>
        <p:nvPicPr>
          <p:cNvPr id="3" name="Afbeelding 2">
            <a:extLst>
              <a:ext uri="{FF2B5EF4-FFF2-40B4-BE49-F238E27FC236}">
                <a16:creationId xmlns:a16="http://schemas.microsoft.com/office/drawing/2014/main" id="{5894DF31-D407-4115-97C8-1EEECE0CC696}"/>
              </a:ext>
            </a:extLst>
          </p:cNvPr>
          <p:cNvPicPr>
            <a:picLocks noChangeAspect="1"/>
          </p:cNvPicPr>
          <p:nvPr/>
        </p:nvPicPr>
        <p:blipFill>
          <a:blip r:embed="rId3"/>
          <a:stretch>
            <a:fillRect/>
          </a:stretch>
        </p:blipFill>
        <p:spPr>
          <a:xfrm>
            <a:off x="838199" y="2473884"/>
            <a:ext cx="11064137" cy="3234584"/>
          </a:xfrm>
          <a:prstGeom prst="rect">
            <a:avLst/>
          </a:prstGeom>
        </p:spPr>
      </p:pic>
    </p:spTree>
    <p:extLst>
      <p:ext uri="{BB962C8B-B14F-4D97-AF65-F5344CB8AC3E}">
        <p14:creationId xmlns:p14="http://schemas.microsoft.com/office/powerpoint/2010/main" val="395733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0E7928A-D70D-4DD9-A23F-EF26043866BD}"/>
              </a:ext>
            </a:extLst>
          </p:cNvPr>
          <p:cNvSpPr>
            <a:spLocks noGrp="1"/>
          </p:cNvSpPr>
          <p:nvPr>
            <p:ph type="title"/>
          </p:nvPr>
        </p:nvSpPr>
        <p:spPr/>
        <p:txBody>
          <a:bodyPr/>
          <a:lstStyle/>
          <a:p>
            <a:r>
              <a:rPr lang="nl-NL" dirty="0"/>
              <a:t>Afsluiting</a:t>
            </a:r>
          </a:p>
        </p:txBody>
      </p:sp>
      <p:sp>
        <p:nvSpPr>
          <p:cNvPr id="6" name="Tijdelijke aanduiding voor tekst 5">
            <a:extLst>
              <a:ext uri="{FF2B5EF4-FFF2-40B4-BE49-F238E27FC236}">
                <a16:creationId xmlns:a16="http://schemas.microsoft.com/office/drawing/2014/main" id="{B93CA8BC-2593-44E9-A3B7-F8AFA788251B}"/>
              </a:ext>
            </a:extLst>
          </p:cNvPr>
          <p:cNvSpPr>
            <a:spLocks noGrp="1"/>
          </p:cNvSpPr>
          <p:nvPr>
            <p:ph type="body" sz="quarter" idx="13"/>
          </p:nvPr>
        </p:nvSpPr>
        <p:spPr>
          <a:xfrm>
            <a:off x="838200" y="1763822"/>
            <a:ext cx="6049297" cy="4465394"/>
          </a:xfrm>
        </p:spPr>
        <p:txBody>
          <a:bodyPr>
            <a:noAutofit/>
          </a:bodyPr>
          <a:lstStyle/>
          <a:p>
            <a:pPr marL="342900" indent="-342900">
              <a:buFont typeface="Arial" panose="020B0604020202020204" pitchFamily="34" charset="0"/>
              <a:buChar char="•"/>
            </a:pPr>
            <a:r>
              <a:rPr lang="nl-NL" sz="2800" dirty="0"/>
              <a:t>Hoe vonden jullie het om hier samen over te praten?</a:t>
            </a:r>
          </a:p>
          <a:p>
            <a:pPr marL="342900" indent="-342900">
              <a:buFont typeface="Arial" panose="020B0604020202020204" pitchFamily="34" charset="0"/>
              <a:buChar char="•"/>
            </a:pPr>
            <a:r>
              <a:rPr lang="nl-NL" sz="2800" dirty="0"/>
              <a:t>Ben je tot een nieuw besef gekomen?</a:t>
            </a:r>
          </a:p>
          <a:p>
            <a:pPr marL="342900" indent="-342900">
              <a:buFont typeface="Arial" panose="020B0604020202020204" pitchFamily="34" charset="0"/>
              <a:buChar char="•"/>
            </a:pPr>
            <a:r>
              <a:rPr lang="nl-NL" sz="2800" dirty="0"/>
              <a:t>Wat ga je hiermee doen?</a:t>
            </a:r>
          </a:p>
          <a:p>
            <a:pPr marL="793750" lvl="1" indent="-342900">
              <a:buFont typeface="Arial" panose="020B0604020202020204" pitchFamily="34" charset="0"/>
              <a:buChar char="•"/>
            </a:pPr>
            <a:r>
              <a:rPr lang="nl-NL" sz="2800" dirty="0"/>
              <a:t>Met wie ga je dit bespreken?</a:t>
            </a:r>
          </a:p>
          <a:p>
            <a:endParaRPr lang="nl-NL" sz="2800" dirty="0"/>
          </a:p>
          <a:p>
            <a:endParaRPr lang="nl-NL" sz="2800" dirty="0"/>
          </a:p>
          <a:p>
            <a:endParaRPr lang="nl-NL" sz="2800" dirty="0"/>
          </a:p>
          <a:p>
            <a:r>
              <a:rPr lang="nl-NL" sz="2800" u="sng" dirty="0">
                <a:solidFill>
                  <a:schemeClr val="bg2"/>
                </a:solidFill>
                <a:hlinkClick r:id="rId3">
                  <a:extLst>
                    <a:ext uri="{A12FA001-AC4F-418D-AE19-62706E023703}">
                      <ahyp:hlinkClr xmlns:ahyp="http://schemas.microsoft.com/office/drawing/2018/hyperlinkcolor" val="tx"/>
                    </a:ext>
                  </a:extLst>
                </a:hlinkClick>
              </a:rPr>
              <a:t>Website: </a:t>
            </a:r>
            <a:r>
              <a:rPr lang="nl-NL" sz="2800" dirty="0">
                <a:solidFill>
                  <a:schemeClr val="bg2"/>
                </a:solidFill>
                <a:hlinkClick r:id="rId3">
                  <a:extLst>
                    <a:ext uri="{A12FA001-AC4F-418D-AE19-62706E023703}">
                      <ahyp:hlinkClr xmlns:ahyp="http://schemas.microsoft.com/office/drawing/2018/hyperlinkcolor" val="tx"/>
                    </a:ext>
                  </a:extLst>
                </a:hlinkClick>
              </a:rPr>
              <a:t>Wat er toe doet</a:t>
            </a:r>
            <a:endParaRPr lang="nl-NL" sz="2800" dirty="0">
              <a:solidFill>
                <a:schemeClr val="bg2"/>
              </a:solidFill>
            </a:endParaRPr>
          </a:p>
        </p:txBody>
      </p:sp>
      <p:pic>
        <p:nvPicPr>
          <p:cNvPr id="3" name="Afbeelding 2">
            <a:extLst>
              <a:ext uri="{FF2B5EF4-FFF2-40B4-BE49-F238E27FC236}">
                <a16:creationId xmlns:a16="http://schemas.microsoft.com/office/drawing/2014/main" id="{4EB92624-83AA-4FD3-9C8B-B273D3EDD6A1}"/>
              </a:ext>
            </a:extLst>
          </p:cNvPr>
          <p:cNvPicPr>
            <a:picLocks noChangeAspect="1"/>
          </p:cNvPicPr>
          <p:nvPr/>
        </p:nvPicPr>
        <p:blipFill>
          <a:blip r:embed="rId4"/>
          <a:stretch>
            <a:fillRect/>
          </a:stretch>
        </p:blipFill>
        <p:spPr>
          <a:xfrm>
            <a:off x="6296027" y="1481071"/>
            <a:ext cx="5676814" cy="5270165"/>
          </a:xfrm>
          <a:prstGeom prst="rect">
            <a:avLst/>
          </a:prstGeom>
        </p:spPr>
      </p:pic>
    </p:spTree>
    <p:extLst>
      <p:ext uri="{BB962C8B-B14F-4D97-AF65-F5344CB8AC3E}">
        <p14:creationId xmlns:p14="http://schemas.microsoft.com/office/powerpoint/2010/main" val="337514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298626-9918-4ABE-93D1-1A27CBB8156C}"/>
              </a:ext>
            </a:extLst>
          </p:cNvPr>
          <p:cNvSpPr>
            <a:spLocks noGrp="1"/>
          </p:cNvSpPr>
          <p:nvPr>
            <p:ph type="ctrTitle"/>
          </p:nvPr>
        </p:nvSpPr>
        <p:spPr/>
        <p:txBody>
          <a:bodyPr>
            <a:normAutofit/>
          </a:bodyPr>
          <a:lstStyle/>
          <a:p>
            <a:r>
              <a:rPr lang="nl-NL" dirty="0"/>
              <a:t>Stellingspel</a:t>
            </a:r>
          </a:p>
        </p:txBody>
      </p:sp>
      <p:pic>
        <p:nvPicPr>
          <p:cNvPr id="5" name="Afbeelding 4">
            <a:extLst>
              <a:ext uri="{FF2B5EF4-FFF2-40B4-BE49-F238E27FC236}">
                <a16:creationId xmlns:a16="http://schemas.microsoft.com/office/drawing/2014/main" id="{EF4FF7C3-0E32-4A25-ABA9-6B973F763937}"/>
              </a:ext>
            </a:extLst>
          </p:cNvPr>
          <p:cNvPicPr>
            <a:picLocks noChangeAspect="1"/>
          </p:cNvPicPr>
          <p:nvPr/>
        </p:nvPicPr>
        <p:blipFill>
          <a:blip r:embed="rId3"/>
          <a:stretch>
            <a:fillRect/>
          </a:stretch>
        </p:blipFill>
        <p:spPr>
          <a:xfrm>
            <a:off x="9773815" y="383222"/>
            <a:ext cx="1944659" cy="1216980"/>
          </a:xfrm>
          <a:prstGeom prst="rect">
            <a:avLst/>
          </a:prstGeom>
        </p:spPr>
      </p:pic>
    </p:spTree>
    <p:extLst>
      <p:ext uri="{BB962C8B-B14F-4D97-AF65-F5344CB8AC3E}">
        <p14:creationId xmlns:p14="http://schemas.microsoft.com/office/powerpoint/2010/main" val="78428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DC8CA58-CE44-4040-B40E-DF80D537AE45}"/>
              </a:ext>
            </a:extLst>
          </p:cNvPr>
          <p:cNvSpPr>
            <a:spLocks noGrp="1"/>
          </p:cNvSpPr>
          <p:nvPr>
            <p:ph type="ctrTitle"/>
          </p:nvPr>
        </p:nvSpPr>
        <p:spPr>
          <a:xfrm>
            <a:off x="1524000" y="1122363"/>
            <a:ext cx="9144000" cy="1584569"/>
          </a:xfrm>
        </p:spPr>
        <p:txBody>
          <a:bodyPr anchor="t">
            <a:noAutofit/>
          </a:bodyPr>
          <a:lstStyle/>
          <a:p>
            <a:r>
              <a:rPr lang="nl-NL" sz="4800" b="1" u="none" dirty="0"/>
              <a:t>Stelling</a:t>
            </a:r>
            <a:r>
              <a:rPr lang="nl-NL" sz="4800" u="none" dirty="0"/>
              <a:t>: een uitspraak die je doet over iets. (Hoeft niet waar te zijn)</a:t>
            </a:r>
          </a:p>
        </p:txBody>
      </p:sp>
      <p:sp>
        <p:nvSpPr>
          <p:cNvPr id="5" name="Ondertitel 4">
            <a:extLst>
              <a:ext uri="{FF2B5EF4-FFF2-40B4-BE49-F238E27FC236}">
                <a16:creationId xmlns:a16="http://schemas.microsoft.com/office/drawing/2014/main" id="{F0D6536C-F996-42E9-94C2-D8EE6EB944D4}"/>
              </a:ext>
            </a:extLst>
          </p:cNvPr>
          <p:cNvSpPr>
            <a:spLocks noGrp="1"/>
          </p:cNvSpPr>
          <p:nvPr>
            <p:ph type="subTitle" idx="1"/>
          </p:nvPr>
        </p:nvSpPr>
        <p:spPr>
          <a:xfrm>
            <a:off x="1524000" y="3673230"/>
            <a:ext cx="2847975" cy="1584569"/>
          </a:xfrm>
        </p:spPr>
        <p:txBody>
          <a:bodyPr/>
          <a:lstStyle/>
          <a:p>
            <a:r>
              <a:rPr lang="nl-NL" dirty="0"/>
              <a:t>Eens</a:t>
            </a:r>
          </a:p>
        </p:txBody>
      </p:sp>
      <p:sp>
        <p:nvSpPr>
          <p:cNvPr id="6" name="Ondertitel 4">
            <a:extLst>
              <a:ext uri="{FF2B5EF4-FFF2-40B4-BE49-F238E27FC236}">
                <a16:creationId xmlns:a16="http://schemas.microsoft.com/office/drawing/2014/main" id="{B91B5BE4-D25B-4161-ADAF-7A374318E6CC}"/>
              </a:ext>
            </a:extLst>
          </p:cNvPr>
          <p:cNvSpPr txBox="1">
            <a:spLocks/>
          </p:cNvSpPr>
          <p:nvPr/>
        </p:nvSpPr>
        <p:spPr>
          <a:xfrm>
            <a:off x="7534276" y="3673230"/>
            <a:ext cx="2847975" cy="1584569"/>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Tx/>
              <a:buNone/>
              <a:defRPr sz="40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Graphik Semibold" panose="020B0703030202060203"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Graphik Semibold" panose="020B0703030202060203"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Graphik Semibold" panose="020B0703030202060203"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Graphik Semibold" panose="020B0703030202060203"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dirty="0"/>
              <a:t>Oneens</a:t>
            </a:r>
          </a:p>
        </p:txBody>
      </p:sp>
      <p:pic>
        <p:nvPicPr>
          <p:cNvPr id="14" name="Afbeelding 13">
            <a:extLst>
              <a:ext uri="{FF2B5EF4-FFF2-40B4-BE49-F238E27FC236}">
                <a16:creationId xmlns:a16="http://schemas.microsoft.com/office/drawing/2014/main" id="{A3E4D804-4AA8-47B9-A36C-1889D4E67F0B}"/>
              </a:ext>
            </a:extLst>
          </p:cNvPr>
          <p:cNvPicPr>
            <a:picLocks noChangeAspect="1"/>
          </p:cNvPicPr>
          <p:nvPr/>
        </p:nvPicPr>
        <p:blipFill>
          <a:blip r:embed="rId3"/>
          <a:stretch>
            <a:fillRect/>
          </a:stretch>
        </p:blipFill>
        <p:spPr>
          <a:xfrm>
            <a:off x="1932361" y="4137213"/>
            <a:ext cx="2031252" cy="1952414"/>
          </a:xfrm>
          <a:prstGeom prst="rect">
            <a:avLst/>
          </a:prstGeom>
        </p:spPr>
      </p:pic>
      <p:pic>
        <p:nvPicPr>
          <p:cNvPr id="16" name="Afbeelding 15">
            <a:extLst>
              <a:ext uri="{FF2B5EF4-FFF2-40B4-BE49-F238E27FC236}">
                <a16:creationId xmlns:a16="http://schemas.microsoft.com/office/drawing/2014/main" id="{4B0EFF48-44BE-4936-8051-07293DA1628C}"/>
              </a:ext>
            </a:extLst>
          </p:cNvPr>
          <p:cNvPicPr>
            <a:picLocks noChangeAspect="1"/>
          </p:cNvPicPr>
          <p:nvPr/>
        </p:nvPicPr>
        <p:blipFill>
          <a:blip r:embed="rId4"/>
          <a:stretch>
            <a:fillRect/>
          </a:stretch>
        </p:blipFill>
        <p:spPr>
          <a:xfrm>
            <a:off x="7969106" y="4376259"/>
            <a:ext cx="1978314" cy="1763080"/>
          </a:xfrm>
          <a:prstGeom prst="rect">
            <a:avLst/>
          </a:prstGeom>
        </p:spPr>
      </p:pic>
    </p:spTree>
    <p:extLst>
      <p:ext uri="{BB962C8B-B14F-4D97-AF65-F5344CB8AC3E}">
        <p14:creationId xmlns:p14="http://schemas.microsoft.com/office/powerpoint/2010/main" val="291880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404AA0-35D0-4354-BBBA-F01B3D32E89D}"/>
              </a:ext>
            </a:extLst>
          </p:cNvPr>
          <p:cNvSpPr>
            <a:spLocks noGrp="1"/>
          </p:cNvSpPr>
          <p:nvPr>
            <p:ph type="title"/>
          </p:nvPr>
        </p:nvSpPr>
        <p:spPr/>
        <p:txBody>
          <a:bodyPr/>
          <a:lstStyle/>
          <a:p>
            <a:r>
              <a:rPr lang="nl-NL" dirty="0"/>
              <a:t>Wat is Samen Beslissen?</a:t>
            </a:r>
          </a:p>
        </p:txBody>
      </p:sp>
    </p:spTree>
    <p:extLst>
      <p:ext uri="{BB962C8B-B14F-4D97-AF65-F5344CB8AC3E}">
        <p14:creationId xmlns:p14="http://schemas.microsoft.com/office/powerpoint/2010/main" val="322872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p:txBody>
          <a:bodyPr/>
          <a:lstStyle/>
          <a:p>
            <a:r>
              <a:rPr lang="nl-NL" dirty="0"/>
              <a:t>Stelling 1</a:t>
            </a:r>
          </a:p>
        </p:txBody>
      </p:sp>
      <p:sp>
        <p:nvSpPr>
          <p:cNvPr id="7" name="Tijdelijke aanduiding voor tekst 6">
            <a:extLst>
              <a:ext uri="{FF2B5EF4-FFF2-40B4-BE49-F238E27FC236}">
                <a16:creationId xmlns:a16="http://schemas.microsoft.com/office/drawing/2014/main" id="{DCD100B7-4394-4632-9ED2-6FDE03EC1F3B}"/>
              </a:ext>
            </a:extLst>
          </p:cNvPr>
          <p:cNvSpPr>
            <a:spLocks noGrp="1"/>
          </p:cNvSpPr>
          <p:nvPr>
            <p:ph type="body" sz="quarter" idx="13"/>
          </p:nvPr>
        </p:nvSpPr>
        <p:spPr/>
        <p:txBody>
          <a:bodyPr/>
          <a:lstStyle/>
          <a:p>
            <a:r>
              <a:rPr lang="nl-NL" dirty="0"/>
              <a:t>Je hebt van de zorgverlener medicijnen gekregen. Je bent hierdoor vaak duizelig. Je weet niet of deze medicijnen goed zijn voor jou. </a:t>
            </a:r>
          </a:p>
        </p:txBody>
      </p:sp>
      <p:sp>
        <p:nvSpPr>
          <p:cNvPr id="5" name="Tekstvak 4">
            <a:extLst>
              <a:ext uri="{FF2B5EF4-FFF2-40B4-BE49-F238E27FC236}">
                <a16:creationId xmlns:a16="http://schemas.microsoft.com/office/drawing/2014/main" id="{AB167CF2-1B51-436B-8A19-493E75E4723C}"/>
              </a:ext>
            </a:extLst>
          </p:cNvPr>
          <p:cNvSpPr txBox="1"/>
          <p:nvPr/>
        </p:nvSpPr>
        <p:spPr>
          <a:xfrm>
            <a:off x="673963" y="3544069"/>
            <a:ext cx="5257800" cy="2062103"/>
          </a:xfrm>
          <a:prstGeom prst="rect">
            <a:avLst/>
          </a:prstGeom>
          <a:noFill/>
        </p:spPr>
        <p:txBody>
          <a:bodyPr wrap="square">
            <a:spAutoFit/>
          </a:bodyPr>
          <a:lstStyle/>
          <a:p>
            <a:pPr algn="ctr"/>
            <a:r>
              <a:rPr lang="nl-NL" sz="3200" b="1" dirty="0">
                <a:solidFill>
                  <a:schemeClr val="bg2"/>
                </a:solidFill>
              </a:rPr>
              <a:t>Als je twijfelt over jouw behandeling, praat je daar dan over met jouw zorgverlener?</a:t>
            </a:r>
          </a:p>
        </p:txBody>
      </p:sp>
      <p:sp>
        <p:nvSpPr>
          <p:cNvPr id="9" name="Rechthoek: afgeronde hoeken 8">
            <a:extLst>
              <a:ext uri="{FF2B5EF4-FFF2-40B4-BE49-F238E27FC236}">
                <a16:creationId xmlns:a16="http://schemas.microsoft.com/office/drawing/2014/main" id="{18D37589-34A3-43C7-8CEC-FBC137644472}"/>
              </a:ext>
            </a:extLst>
          </p:cNvPr>
          <p:cNvSpPr/>
          <p:nvPr/>
        </p:nvSpPr>
        <p:spPr>
          <a:xfrm>
            <a:off x="6381749" y="823913"/>
            <a:ext cx="5343525" cy="5353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F06B6E6A-8045-40FA-B8A7-9F1154FE8386}"/>
              </a:ext>
            </a:extLst>
          </p:cNvPr>
          <p:cNvPicPr>
            <a:picLocks noChangeAspect="1"/>
          </p:cNvPicPr>
          <p:nvPr/>
        </p:nvPicPr>
        <p:blipFill>
          <a:blip r:embed="rId3"/>
          <a:stretch>
            <a:fillRect/>
          </a:stretch>
        </p:blipFill>
        <p:spPr>
          <a:xfrm>
            <a:off x="6714797" y="1870108"/>
            <a:ext cx="4639003" cy="366805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2678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afgeronde hoeken 8">
            <a:extLst>
              <a:ext uri="{FF2B5EF4-FFF2-40B4-BE49-F238E27FC236}">
                <a16:creationId xmlns:a16="http://schemas.microsoft.com/office/drawing/2014/main" id="{F245C520-A94B-496A-9672-68C77F1D225E}"/>
              </a:ext>
            </a:extLst>
          </p:cNvPr>
          <p:cNvSpPr/>
          <p:nvPr/>
        </p:nvSpPr>
        <p:spPr>
          <a:xfrm>
            <a:off x="6381749" y="823913"/>
            <a:ext cx="5343525" cy="5353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p:txBody>
          <a:bodyPr/>
          <a:lstStyle/>
          <a:p>
            <a:r>
              <a:rPr lang="nl-NL" dirty="0"/>
              <a:t>Stelling 2</a:t>
            </a:r>
          </a:p>
        </p:txBody>
      </p:sp>
      <p:sp>
        <p:nvSpPr>
          <p:cNvPr id="7" name="Tijdelijke aanduiding voor tekst 6">
            <a:extLst>
              <a:ext uri="{FF2B5EF4-FFF2-40B4-BE49-F238E27FC236}">
                <a16:creationId xmlns:a16="http://schemas.microsoft.com/office/drawing/2014/main" id="{DCD100B7-4394-4632-9ED2-6FDE03EC1F3B}"/>
              </a:ext>
            </a:extLst>
          </p:cNvPr>
          <p:cNvSpPr>
            <a:spLocks noGrp="1"/>
          </p:cNvSpPr>
          <p:nvPr>
            <p:ph type="body" sz="quarter" idx="13"/>
          </p:nvPr>
        </p:nvSpPr>
        <p:spPr/>
        <p:txBody>
          <a:bodyPr/>
          <a:lstStyle/>
          <a:p>
            <a:r>
              <a:rPr lang="nl-NL" dirty="0"/>
              <a:t>Je gaat met pijn naar de zorgverlener. De zorgverlener vertelt dat hij graag samen met jou een beslissing wil nemen over de best passende behandeling. Dit kan zijn: een operatie of fysiotherapie. </a:t>
            </a:r>
          </a:p>
        </p:txBody>
      </p:sp>
      <p:sp>
        <p:nvSpPr>
          <p:cNvPr id="5" name="Tekstvak 4">
            <a:extLst>
              <a:ext uri="{FF2B5EF4-FFF2-40B4-BE49-F238E27FC236}">
                <a16:creationId xmlns:a16="http://schemas.microsoft.com/office/drawing/2014/main" id="{AB167CF2-1B51-436B-8A19-493E75E4723C}"/>
              </a:ext>
            </a:extLst>
          </p:cNvPr>
          <p:cNvSpPr txBox="1"/>
          <p:nvPr/>
        </p:nvSpPr>
        <p:spPr>
          <a:xfrm>
            <a:off x="561976" y="3510648"/>
            <a:ext cx="5257800" cy="2062103"/>
          </a:xfrm>
          <a:prstGeom prst="rect">
            <a:avLst/>
          </a:prstGeom>
          <a:noFill/>
        </p:spPr>
        <p:txBody>
          <a:bodyPr wrap="square">
            <a:spAutoFit/>
          </a:bodyPr>
          <a:lstStyle/>
          <a:p>
            <a:pPr algn="ctr"/>
            <a:r>
              <a:rPr lang="nl-NL" sz="3200" b="1" dirty="0">
                <a:solidFill>
                  <a:schemeClr val="bg2"/>
                </a:solidFill>
              </a:rPr>
              <a:t>Ik kan niet samen met de zorgverlener een beslissing nemen, want ik heb daar niet voor geleerd. </a:t>
            </a:r>
          </a:p>
        </p:txBody>
      </p:sp>
      <p:pic>
        <p:nvPicPr>
          <p:cNvPr id="14" name="Afbeelding 13">
            <a:extLst>
              <a:ext uri="{FF2B5EF4-FFF2-40B4-BE49-F238E27FC236}">
                <a16:creationId xmlns:a16="http://schemas.microsoft.com/office/drawing/2014/main" id="{C3F23514-C940-4B26-8AF0-0D56C2B2B520}"/>
              </a:ext>
            </a:extLst>
          </p:cNvPr>
          <p:cNvPicPr>
            <a:picLocks noChangeAspect="1"/>
          </p:cNvPicPr>
          <p:nvPr/>
        </p:nvPicPr>
        <p:blipFill>
          <a:blip r:embed="rId3"/>
          <a:stretch>
            <a:fillRect/>
          </a:stretch>
        </p:blipFill>
        <p:spPr>
          <a:xfrm>
            <a:off x="3329302" y="863579"/>
            <a:ext cx="560833" cy="472441"/>
          </a:xfrm>
          <a:prstGeom prst="rect">
            <a:avLst/>
          </a:prstGeom>
        </p:spPr>
      </p:pic>
      <p:pic>
        <p:nvPicPr>
          <p:cNvPr id="3" name="Afbeelding 2">
            <a:extLst>
              <a:ext uri="{FF2B5EF4-FFF2-40B4-BE49-F238E27FC236}">
                <a16:creationId xmlns:a16="http://schemas.microsoft.com/office/drawing/2014/main" id="{68BC7767-6601-48F6-A292-F3EC706AF5AC}"/>
              </a:ext>
            </a:extLst>
          </p:cNvPr>
          <p:cNvPicPr>
            <a:picLocks noChangeAspect="1"/>
          </p:cNvPicPr>
          <p:nvPr/>
        </p:nvPicPr>
        <p:blipFill>
          <a:blip r:embed="rId4"/>
          <a:stretch>
            <a:fillRect/>
          </a:stretch>
        </p:blipFill>
        <p:spPr>
          <a:xfrm>
            <a:off x="6699765" y="1711569"/>
            <a:ext cx="4707491" cy="372505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5521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p:txBody>
          <a:bodyPr/>
          <a:lstStyle/>
          <a:p>
            <a:r>
              <a:rPr lang="nl-NL" dirty="0"/>
              <a:t>Stelling 3</a:t>
            </a:r>
          </a:p>
        </p:txBody>
      </p:sp>
      <p:sp>
        <p:nvSpPr>
          <p:cNvPr id="7" name="Tijdelijke aanduiding voor tekst 6">
            <a:extLst>
              <a:ext uri="{FF2B5EF4-FFF2-40B4-BE49-F238E27FC236}">
                <a16:creationId xmlns:a16="http://schemas.microsoft.com/office/drawing/2014/main" id="{DCD100B7-4394-4632-9ED2-6FDE03EC1F3B}"/>
              </a:ext>
            </a:extLst>
          </p:cNvPr>
          <p:cNvSpPr>
            <a:spLocks noGrp="1"/>
          </p:cNvSpPr>
          <p:nvPr>
            <p:ph type="body" sz="quarter" idx="13"/>
          </p:nvPr>
        </p:nvSpPr>
        <p:spPr/>
        <p:txBody>
          <a:bodyPr/>
          <a:lstStyle/>
          <a:p>
            <a:r>
              <a:rPr lang="nl-NL" dirty="0"/>
              <a:t>Je gaat met pijn naar de zorgverlener. De zorgverlener stelt voor om een medicijn te nemen. Je hebt dit medicijn eerder gebruikt en toen werd je er misselijk van. Er zijn geen andere medicijnen volgens de zorgverlener. </a:t>
            </a:r>
          </a:p>
        </p:txBody>
      </p:sp>
      <p:sp>
        <p:nvSpPr>
          <p:cNvPr id="5" name="Tekstvak 4">
            <a:extLst>
              <a:ext uri="{FF2B5EF4-FFF2-40B4-BE49-F238E27FC236}">
                <a16:creationId xmlns:a16="http://schemas.microsoft.com/office/drawing/2014/main" id="{AB167CF2-1B51-436B-8A19-493E75E4723C}"/>
              </a:ext>
            </a:extLst>
          </p:cNvPr>
          <p:cNvSpPr txBox="1"/>
          <p:nvPr/>
        </p:nvSpPr>
        <p:spPr>
          <a:xfrm>
            <a:off x="577930" y="3944266"/>
            <a:ext cx="5257800" cy="1077218"/>
          </a:xfrm>
          <a:prstGeom prst="rect">
            <a:avLst/>
          </a:prstGeom>
          <a:noFill/>
        </p:spPr>
        <p:txBody>
          <a:bodyPr wrap="square">
            <a:spAutoFit/>
          </a:bodyPr>
          <a:lstStyle/>
          <a:p>
            <a:pPr algn="ctr"/>
            <a:r>
              <a:rPr lang="nl-NL" sz="3200" b="1" dirty="0">
                <a:solidFill>
                  <a:schemeClr val="bg2"/>
                </a:solidFill>
              </a:rPr>
              <a:t>Ik mag ervoor kiezen om dit medicijn niet te nemen. </a:t>
            </a:r>
          </a:p>
        </p:txBody>
      </p:sp>
      <p:sp>
        <p:nvSpPr>
          <p:cNvPr id="9" name="Rechthoek: afgeronde hoeken 8">
            <a:extLst>
              <a:ext uri="{FF2B5EF4-FFF2-40B4-BE49-F238E27FC236}">
                <a16:creationId xmlns:a16="http://schemas.microsoft.com/office/drawing/2014/main" id="{97D77D68-D357-43D7-8C80-B17B08FED368}"/>
              </a:ext>
            </a:extLst>
          </p:cNvPr>
          <p:cNvSpPr/>
          <p:nvPr/>
        </p:nvSpPr>
        <p:spPr>
          <a:xfrm>
            <a:off x="6381749" y="823913"/>
            <a:ext cx="5343525" cy="5353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C58CBDA9-8E2A-4131-8FA9-E98F5C403573}"/>
              </a:ext>
            </a:extLst>
          </p:cNvPr>
          <p:cNvPicPr>
            <a:picLocks noChangeAspect="1"/>
          </p:cNvPicPr>
          <p:nvPr/>
        </p:nvPicPr>
        <p:blipFill>
          <a:blip r:embed="rId3"/>
          <a:stretch>
            <a:fillRect/>
          </a:stretch>
        </p:blipFill>
        <p:spPr>
          <a:xfrm>
            <a:off x="6740866" y="1635809"/>
            <a:ext cx="4612934" cy="365414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2917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p:txBody>
          <a:bodyPr/>
          <a:lstStyle/>
          <a:p>
            <a:r>
              <a:rPr lang="nl-NL" dirty="0"/>
              <a:t>Stelling 4</a:t>
            </a:r>
          </a:p>
        </p:txBody>
      </p:sp>
      <p:sp>
        <p:nvSpPr>
          <p:cNvPr id="7" name="Tijdelijke aanduiding voor tekst 6">
            <a:extLst>
              <a:ext uri="{FF2B5EF4-FFF2-40B4-BE49-F238E27FC236}">
                <a16:creationId xmlns:a16="http://schemas.microsoft.com/office/drawing/2014/main" id="{DCD100B7-4394-4632-9ED2-6FDE03EC1F3B}"/>
              </a:ext>
            </a:extLst>
          </p:cNvPr>
          <p:cNvSpPr>
            <a:spLocks noGrp="1"/>
          </p:cNvSpPr>
          <p:nvPr>
            <p:ph type="body" sz="quarter" idx="13"/>
          </p:nvPr>
        </p:nvSpPr>
        <p:spPr/>
        <p:txBody>
          <a:bodyPr/>
          <a:lstStyle/>
          <a:p>
            <a:r>
              <a:rPr lang="nl-NL" dirty="0"/>
              <a:t>Je ligt in het ziekenhuis/kliniek. De dokter en verpleegkundige komen samen je kamer binnen. Ze vertellen jou dat zij het beter vinden als je nog langer in het ziekenhuis/kliniek blijft. </a:t>
            </a:r>
          </a:p>
        </p:txBody>
      </p:sp>
      <p:sp>
        <p:nvSpPr>
          <p:cNvPr id="5" name="Tekstvak 4">
            <a:extLst>
              <a:ext uri="{FF2B5EF4-FFF2-40B4-BE49-F238E27FC236}">
                <a16:creationId xmlns:a16="http://schemas.microsoft.com/office/drawing/2014/main" id="{AB167CF2-1B51-436B-8A19-493E75E4723C}"/>
              </a:ext>
            </a:extLst>
          </p:cNvPr>
          <p:cNvSpPr txBox="1"/>
          <p:nvPr/>
        </p:nvSpPr>
        <p:spPr>
          <a:xfrm>
            <a:off x="661987" y="3429000"/>
            <a:ext cx="5410200" cy="2062103"/>
          </a:xfrm>
          <a:prstGeom prst="rect">
            <a:avLst/>
          </a:prstGeom>
          <a:noFill/>
        </p:spPr>
        <p:txBody>
          <a:bodyPr wrap="square">
            <a:spAutoFit/>
          </a:bodyPr>
          <a:lstStyle/>
          <a:p>
            <a:pPr algn="ctr"/>
            <a:r>
              <a:rPr lang="nl-NL" sz="3200" b="1" dirty="0">
                <a:solidFill>
                  <a:schemeClr val="bg2"/>
                </a:solidFill>
              </a:rPr>
              <a:t>Samen Beslissen betekent dat de artsen en verpleegkundigen samen beslissen over wat goed voor mij is.</a:t>
            </a:r>
          </a:p>
        </p:txBody>
      </p:sp>
      <p:sp>
        <p:nvSpPr>
          <p:cNvPr id="9" name="Rechthoek: afgeronde hoeken 8">
            <a:extLst>
              <a:ext uri="{FF2B5EF4-FFF2-40B4-BE49-F238E27FC236}">
                <a16:creationId xmlns:a16="http://schemas.microsoft.com/office/drawing/2014/main" id="{AAC10E27-1B9A-4C7E-B750-D9BDBB6E36B3}"/>
              </a:ext>
            </a:extLst>
          </p:cNvPr>
          <p:cNvSpPr/>
          <p:nvPr/>
        </p:nvSpPr>
        <p:spPr>
          <a:xfrm>
            <a:off x="6381749" y="823913"/>
            <a:ext cx="5343525" cy="5353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772DC631-C3F7-49F7-8129-E47DDD5E35B5}"/>
              </a:ext>
            </a:extLst>
          </p:cNvPr>
          <p:cNvPicPr>
            <a:picLocks noChangeAspect="1"/>
          </p:cNvPicPr>
          <p:nvPr/>
        </p:nvPicPr>
        <p:blipFill>
          <a:blip r:embed="rId3"/>
          <a:stretch>
            <a:fillRect/>
          </a:stretch>
        </p:blipFill>
        <p:spPr>
          <a:xfrm>
            <a:off x="6648667" y="1524000"/>
            <a:ext cx="4809687" cy="3810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7771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p:txBody>
          <a:bodyPr/>
          <a:lstStyle/>
          <a:p>
            <a:r>
              <a:rPr lang="nl-NL" dirty="0"/>
              <a:t>Stelling 5</a:t>
            </a:r>
          </a:p>
        </p:txBody>
      </p:sp>
      <p:sp>
        <p:nvSpPr>
          <p:cNvPr id="7" name="Tijdelijke aanduiding voor tekst 6">
            <a:extLst>
              <a:ext uri="{FF2B5EF4-FFF2-40B4-BE49-F238E27FC236}">
                <a16:creationId xmlns:a16="http://schemas.microsoft.com/office/drawing/2014/main" id="{DCD100B7-4394-4632-9ED2-6FDE03EC1F3B}"/>
              </a:ext>
            </a:extLst>
          </p:cNvPr>
          <p:cNvSpPr>
            <a:spLocks noGrp="1"/>
          </p:cNvSpPr>
          <p:nvPr>
            <p:ph type="body" sz="quarter" idx="13"/>
          </p:nvPr>
        </p:nvSpPr>
        <p:spPr/>
        <p:txBody>
          <a:bodyPr/>
          <a:lstStyle/>
          <a:p>
            <a:r>
              <a:rPr lang="nl-NL" dirty="0"/>
              <a:t>Je hebt een gesprek gehad met de zorgverlener en die adviseert een operatie. Dat komt voor jou nu niet goed uit. Ook is er een kans dat de klachten minder worden. </a:t>
            </a:r>
          </a:p>
        </p:txBody>
      </p:sp>
      <p:sp>
        <p:nvSpPr>
          <p:cNvPr id="5" name="Tekstvak 4">
            <a:extLst>
              <a:ext uri="{FF2B5EF4-FFF2-40B4-BE49-F238E27FC236}">
                <a16:creationId xmlns:a16="http://schemas.microsoft.com/office/drawing/2014/main" id="{AB167CF2-1B51-436B-8A19-493E75E4723C}"/>
              </a:ext>
            </a:extLst>
          </p:cNvPr>
          <p:cNvSpPr txBox="1"/>
          <p:nvPr/>
        </p:nvSpPr>
        <p:spPr>
          <a:xfrm>
            <a:off x="638175" y="3429000"/>
            <a:ext cx="5257800" cy="2062103"/>
          </a:xfrm>
          <a:prstGeom prst="rect">
            <a:avLst/>
          </a:prstGeom>
          <a:noFill/>
        </p:spPr>
        <p:txBody>
          <a:bodyPr wrap="square">
            <a:spAutoFit/>
          </a:bodyPr>
          <a:lstStyle/>
          <a:p>
            <a:pPr algn="ctr"/>
            <a:r>
              <a:rPr lang="nl-NL" sz="3200" b="1" dirty="0">
                <a:solidFill>
                  <a:schemeClr val="bg2"/>
                </a:solidFill>
              </a:rPr>
              <a:t>Wat kies jij: afwachten en kijken hoe de ziekte zich ontwikkelt óf opereren met risico’s?</a:t>
            </a:r>
          </a:p>
        </p:txBody>
      </p:sp>
      <p:sp>
        <p:nvSpPr>
          <p:cNvPr id="9" name="Rechthoek: afgeronde hoeken 8">
            <a:extLst>
              <a:ext uri="{FF2B5EF4-FFF2-40B4-BE49-F238E27FC236}">
                <a16:creationId xmlns:a16="http://schemas.microsoft.com/office/drawing/2014/main" id="{96F5C04E-420D-4B54-90FA-A176480893AF}"/>
              </a:ext>
            </a:extLst>
          </p:cNvPr>
          <p:cNvSpPr/>
          <p:nvPr/>
        </p:nvSpPr>
        <p:spPr>
          <a:xfrm>
            <a:off x="6381749" y="823913"/>
            <a:ext cx="5343525" cy="5353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1E117101-39BE-4F44-ADC6-39299A4B9B8F}"/>
              </a:ext>
            </a:extLst>
          </p:cNvPr>
          <p:cNvPicPr>
            <a:picLocks noChangeAspect="1"/>
          </p:cNvPicPr>
          <p:nvPr/>
        </p:nvPicPr>
        <p:blipFill>
          <a:blip r:embed="rId3"/>
          <a:stretch>
            <a:fillRect/>
          </a:stretch>
        </p:blipFill>
        <p:spPr>
          <a:xfrm>
            <a:off x="6857307" y="1640261"/>
            <a:ext cx="4696518" cy="372035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476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p:txBody>
          <a:bodyPr/>
          <a:lstStyle/>
          <a:p>
            <a:r>
              <a:rPr lang="nl-NL" dirty="0"/>
              <a:t>Stelling 6</a:t>
            </a:r>
          </a:p>
        </p:txBody>
      </p:sp>
      <p:sp>
        <p:nvSpPr>
          <p:cNvPr id="7" name="Tijdelijke aanduiding voor tekst 6">
            <a:extLst>
              <a:ext uri="{FF2B5EF4-FFF2-40B4-BE49-F238E27FC236}">
                <a16:creationId xmlns:a16="http://schemas.microsoft.com/office/drawing/2014/main" id="{DCD100B7-4394-4632-9ED2-6FDE03EC1F3B}"/>
              </a:ext>
            </a:extLst>
          </p:cNvPr>
          <p:cNvSpPr>
            <a:spLocks noGrp="1"/>
          </p:cNvSpPr>
          <p:nvPr>
            <p:ph type="body" sz="quarter" idx="13"/>
          </p:nvPr>
        </p:nvSpPr>
        <p:spPr/>
        <p:txBody>
          <a:bodyPr/>
          <a:lstStyle/>
          <a:p>
            <a:r>
              <a:rPr lang="nl-NL" dirty="0"/>
              <a:t>Je bent in gesprek met de zorgverlener. De zorgverlener vertelt dat er geen behandeling meer is die je beter kan maken. </a:t>
            </a:r>
          </a:p>
        </p:txBody>
      </p:sp>
      <p:sp>
        <p:nvSpPr>
          <p:cNvPr id="5" name="Tekstvak 4">
            <a:extLst>
              <a:ext uri="{FF2B5EF4-FFF2-40B4-BE49-F238E27FC236}">
                <a16:creationId xmlns:a16="http://schemas.microsoft.com/office/drawing/2014/main" id="{AB167CF2-1B51-436B-8A19-493E75E4723C}"/>
              </a:ext>
            </a:extLst>
          </p:cNvPr>
          <p:cNvSpPr txBox="1"/>
          <p:nvPr/>
        </p:nvSpPr>
        <p:spPr>
          <a:xfrm>
            <a:off x="738187" y="3151619"/>
            <a:ext cx="5257800" cy="2554545"/>
          </a:xfrm>
          <a:prstGeom prst="rect">
            <a:avLst/>
          </a:prstGeom>
          <a:noFill/>
        </p:spPr>
        <p:txBody>
          <a:bodyPr wrap="square">
            <a:spAutoFit/>
          </a:bodyPr>
          <a:lstStyle/>
          <a:p>
            <a:pPr algn="ctr"/>
            <a:r>
              <a:rPr lang="nl-NL" sz="3200" b="1" dirty="0">
                <a:solidFill>
                  <a:schemeClr val="bg2"/>
                </a:solidFill>
              </a:rPr>
              <a:t>Wanneer ik te horen krijg dat er geen behandeling is die mij beter kan maken, is er niets meer om samen over te beslissen. </a:t>
            </a:r>
          </a:p>
        </p:txBody>
      </p:sp>
      <p:sp>
        <p:nvSpPr>
          <p:cNvPr id="9" name="Rechthoek: afgeronde hoeken 8">
            <a:extLst>
              <a:ext uri="{FF2B5EF4-FFF2-40B4-BE49-F238E27FC236}">
                <a16:creationId xmlns:a16="http://schemas.microsoft.com/office/drawing/2014/main" id="{E22DB58F-A446-4874-B824-49B31F90E154}"/>
              </a:ext>
            </a:extLst>
          </p:cNvPr>
          <p:cNvSpPr/>
          <p:nvPr/>
        </p:nvSpPr>
        <p:spPr>
          <a:xfrm>
            <a:off x="6381749" y="823913"/>
            <a:ext cx="5343525" cy="5353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F0F9E3B0-323B-477B-8FF2-7515F066C54B}"/>
              </a:ext>
            </a:extLst>
          </p:cNvPr>
          <p:cNvPicPr>
            <a:picLocks noChangeAspect="1"/>
          </p:cNvPicPr>
          <p:nvPr/>
        </p:nvPicPr>
        <p:blipFill>
          <a:blip r:embed="rId3"/>
          <a:stretch>
            <a:fillRect/>
          </a:stretch>
        </p:blipFill>
        <p:spPr>
          <a:xfrm>
            <a:off x="3329302" y="863579"/>
            <a:ext cx="560833" cy="472441"/>
          </a:xfrm>
          <a:prstGeom prst="rect">
            <a:avLst/>
          </a:prstGeom>
        </p:spPr>
      </p:pic>
      <p:pic>
        <p:nvPicPr>
          <p:cNvPr id="3" name="Afbeelding 2" descr="Afbeelding met whiteboard&#10;&#10;Automatisch gegenereerde beschrijving">
            <a:extLst>
              <a:ext uri="{FF2B5EF4-FFF2-40B4-BE49-F238E27FC236}">
                <a16:creationId xmlns:a16="http://schemas.microsoft.com/office/drawing/2014/main" id="{8B72B821-BB6B-43AA-99AE-218A1A0161F8}"/>
              </a:ext>
            </a:extLst>
          </p:cNvPr>
          <p:cNvPicPr>
            <a:picLocks noChangeAspect="1"/>
          </p:cNvPicPr>
          <p:nvPr/>
        </p:nvPicPr>
        <p:blipFill>
          <a:blip r:embed="rId4"/>
          <a:stretch>
            <a:fillRect/>
          </a:stretch>
        </p:blipFill>
        <p:spPr>
          <a:xfrm>
            <a:off x="6807340" y="1343608"/>
            <a:ext cx="4492341" cy="4170784"/>
          </a:xfrm>
          <a:prstGeom prst="rect">
            <a:avLst/>
          </a:prstGeom>
        </p:spPr>
      </p:pic>
    </p:spTree>
    <p:extLst>
      <p:ext uri="{BB962C8B-B14F-4D97-AF65-F5344CB8AC3E}">
        <p14:creationId xmlns:p14="http://schemas.microsoft.com/office/powerpoint/2010/main" val="4500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p:txBody>
          <a:bodyPr/>
          <a:lstStyle/>
          <a:p>
            <a:r>
              <a:rPr lang="nl-NL" dirty="0"/>
              <a:t>Stelling 7</a:t>
            </a:r>
          </a:p>
        </p:txBody>
      </p:sp>
      <p:sp>
        <p:nvSpPr>
          <p:cNvPr id="7" name="Tijdelijke aanduiding voor tekst 6">
            <a:extLst>
              <a:ext uri="{FF2B5EF4-FFF2-40B4-BE49-F238E27FC236}">
                <a16:creationId xmlns:a16="http://schemas.microsoft.com/office/drawing/2014/main" id="{DCD100B7-4394-4632-9ED2-6FDE03EC1F3B}"/>
              </a:ext>
            </a:extLst>
          </p:cNvPr>
          <p:cNvSpPr>
            <a:spLocks noGrp="1"/>
          </p:cNvSpPr>
          <p:nvPr>
            <p:ph type="body" sz="quarter" idx="13"/>
          </p:nvPr>
        </p:nvSpPr>
        <p:spPr/>
        <p:txBody>
          <a:bodyPr/>
          <a:lstStyle/>
          <a:p>
            <a:r>
              <a:rPr lang="nl-NL" dirty="0"/>
              <a:t>De zorgverlener bespreekt het resultaat van jouw onderzoek. Je snapt niet wat de zorgverlener zegt, omdat hij moeilijke woorden gebruikt. </a:t>
            </a:r>
          </a:p>
        </p:txBody>
      </p:sp>
      <p:sp>
        <p:nvSpPr>
          <p:cNvPr id="5" name="Tekstvak 4">
            <a:extLst>
              <a:ext uri="{FF2B5EF4-FFF2-40B4-BE49-F238E27FC236}">
                <a16:creationId xmlns:a16="http://schemas.microsoft.com/office/drawing/2014/main" id="{AB167CF2-1B51-436B-8A19-493E75E4723C}"/>
              </a:ext>
            </a:extLst>
          </p:cNvPr>
          <p:cNvSpPr txBox="1"/>
          <p:nvPr/>
        </p:nvSpPr>
        <p:spPr>
          <a:xfrm>
            <a:off x="504825" y="3173765"/>
            <a:ext cx="5591175" cy="1569660"/>
          </a:xfrm>
          <a:prstGeom prst="rect">
            <a:avLst/>
          </a:prstGeom>
          <a:noFill/>
        </p:spPr>
        <p:txBody>
          <a:bodyPr wrap="square">
            <a:spAutoFit/>
          </a:bodyPr>
          <a:lstStyle/>
          <a:p>
            <a:pPr algn="ctr"/>
            <a:r>
              <a:rPr lang="nl-NL" sz="3200" b="1" dirty="0">
                <a:solidFill>
                  <a:schemeClr val="bg2"/>
                </a:solidFill>
              </a:rPr>
              <a:t>Zeg jij er iets van als je de informatie van de zorgverlener niet begrijpt?</a:t>
            </a:r>
          </a:p>
        </p:txBody>
      </p:sp>
      <p:sp>
        <p:nvSpPr>
          <p:cNvPr id="9" name="Rechthoek: afgeronde hoeken 8">
            <a:extLst>
              <a:ext uri="{FF2B5EF4-FFF2-40B4-BE49-F238E27FC236}">
                <a16:creationId xmlns:a16="http://schemas.microsoft.com/office/drawing/2014/main" id="{DF5001D5-56A8-4546-A0E2-562AFFE5D20D}"/>
              </a:ext>
            </a:extLst>
          </p:cNvPr>
          <p:cNvSpPr/>
          <p:nvPr/>
        </p:nvSpPr>
        <p:spPr>
          <a:xfrm>
            <a:off x="6381749" y="823913"/>
            <a:ext cx="5343525" cy="5353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FEE2A701-CF94-45DF-990E-BF93AEE4D7DD}"/>
              </a:ext>
            </a:extLst>
          </p:cNvPr>
          <p:cNvPicPr>
            <a:picLocks noChangeAspect="1"/>
          </p:cNvPicPr>
          <p:nvPr/>
        </p:nvPicPr>
        <p:blipFill>
          <a:blip r:embed="rId3"/>
          <a:stretch>
            <a:fillRect/>
          </a:stretch>
        </p:blipFill>
        <p:spPr>
          <a:xfrm>
            <a:off x="6679263" y="1623125"/>
            <a:ext cx="4748496" cy="375462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228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p:txBody>
          <a:bodyPr/>
          <a:lstStyle/>
          <a:p>
            <a:r>
              <a:rPr lang="nl-NL" dirty="0"/>
              <a:t>Stelling 8</a:t>
            </a:r>
          </a:p>
        </p:txBody>
      </p:sp>
      <p:sp>
        <p:nvSpPr>
          <p:cNvPr id="7" name="Tijdelijke aanduiding voor tekst 6">
            <a:extLst>
              <a:ext uri="{FF2B5EF4-FFF2-40B4-BE49-F238E27FC236}">
                <a16:creationId xmlns:a16="http://schemas.microsoft.com/office/drawing/2014/main" id="{DCD100B7-4394-4632-9ED2-6FDE03EC1F3B}"/>
              </a:ext>
            </a:extLst>
          </p:cNvPr>
          <p:cNvSpPr>
            <a:spLocks noGrp="1"/>
          </p:cNvSpPr>
          <p:nvPr>
            <p:ph type="body" sz="quarter" idx="13"/>
          </p:nvPr>
        </p:nvSpPr>
        <p:spPr/>
        <p:txBody>
          <a:bodyPr/>
          <a:lstStyle/>
          <a:p>
            <a:r>
              <a:rPr lang="nl-NL" dirty="0"/>
              <a:t>Je hebt buikpijn en de zorgverlener stelt voor om medicijnen te nemen om ervan af te komen. Hij vertelt dat een bijwerking kan zijn dat je daar moe van wordt. Jij sport graag en wilt dus liever een andere oplossing voor je buikpijn.</a:t>
            </a:r>
          </a:p>
        </p:txBody>
      </p:sp>
      <p:sp>
        <p:nvSpPr>
          <p:cNvPr id="5" name="Tekstvak 4">
            <a:extLst>
              <a:ext uri="{FF2B5EF4-FFF2-40B4-BE49-F238E27FC236}">
                <a16:creationId xmlns:a16="http://schemas.microsoft.com/office/drawing/2014/main" id="{AB167CF2-1B51-436B-8A19-493E75E4723C}"/>
              </a:ext>
            </a:extLst>
          </p:cNvPr>
          <p:cNvSpPr txBox="1"/>
          <p:nvPr/>
        </p:nvSpPr>
        <p:spPr>
          <a:xfrm>
            <a:off x="738187" y="3767197"/>
            <a:ext cx="5257800" cy="2062103"/>
          </a:xfrm>
          <a:prstGeom prst="rect">
            <a:avLst/>
          </a:prstGeom>
          <a:noFill/>
        </p:spPr>
        <p:txBody>
          <a:bodyPr wrap="square">
            <a:spAutoFit/>
          </a:bodyPr>
          <a:lstStyle/>
          <a:p>
            <a:pPr algn="ctr"/>
            <a:r>
              <a:rPr lang="nl-NL" sz="3200" b="1" dirty="0">
                <a:solidFill>
                  <a:schemeClr val="bg2"/>
                </a:solidFill>
              </a:rPr>
              <a:t>Mijn zorgverlener weet beter dan ik wat goed voor mij is, want hij/zij heeft de medische kennis.</a:t>
            </a:r>
          </a:p>
        </p:txBody>
      </p:sp>
      <p:sp>
        <p:nvSpPr>
          <p:cNvPr id="9" name="Rechthoek: afgeronde hoeken 8">
            <a:extLst>
              <a:ext uri="{FF2B5EF4-FFF2-40B4-BE49-F238E27FC236}">
                <a16:creationId xmlns:a16="http://schemas.microsoft.com/office/drawing/2014/main" id="{27CDE808-085F-4A92-94D1-89FC45C24F5C}"/>
              </a:ext>
            </a:extLst>
          </p:cNvPr>
          <p:cNvSpPr/>
          <p:nvPr/>
        </p:nvSpPr>
        <p:spPr>
          <a:xfrm>
            <a:off x="6381749" y="823913"/>
            <a:ext cx="5343525" cy="5353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7214632D-B199-47AD-B658-A2AFC3D89F93}"/>
              </a:ext>
            </a:extLst>
          </p:cNvPr>
          <p:cNvPicPr>
            <a:picLocks noChangeAspect="1"/>
          </p:cNvPicPr>
          <p:nvPr/>
        </p:nvPicPr>
        <p:blipFill>
          <a:blip r:embed="rId3"/>
          <a:stretch>
            <a:fillRect/>
          </a:stretch>
        </p:blipFill>
        <p:spPr>
          <a:xfrm>
            <a:off x="6651812" y="1534172"/>
            <a:ext cx="4719431" cy="373707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5007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p:txBody>
          <a:bodyPr/>
          <a:lstStyle/>
          <a:p>
            <a:r>
              <a:rPr lang="nl-NL" dirty="0"/>
              <a:t>Stelling 9</a:t>
            </a:r>
          </a:p>
        </p:txBody>
      </p:sp>
      <p:sp>
        <p:nvSpPr>
          <p:cNvPr id="7" name="Tijdelijke aanduiding voor tekst 6">
            <a:extLst>
              <a:ext uri="{FF2B5EF4-FFF2-40B4-BE49-F238E27FC236}">
                <a16:creationId xmlns:a16="http://schemas.microsoft.com/office/drawing/2014/main" id="{DCD100B7-4394-4632-9ED2-6FDE03EC1F3B}"/>
              </a:ext>
            </a:extLst>
          </p:cNvPr>
          <p:cNvSpPr>
            <a:spLocks noGrp="1"/>
          </p:cNvSpPr>
          <p:nvPr>
            <p:ph type="body" sz="quarter" idx="13"/>
          </p:nvPr>
        </p:nvSpPr>
        <p:spPr/>
        <p:txBody>
          <a:bodyPr/>
          <a:lstStyle/>
          <a:p>
            <a:r>
              <a:rPr lang="nl-NL" dirty="0"/>
              <a:t>Je zorgverlener heeft je veel informatie gegeven over verschillende behandelingen. Je vindt het spannend en moeilijk om voor een behandeling te kiezen. Hoe maak je dan een goede keuze? </a:t>
            </a:r>
          </a:p>
        </p:txBody>
      </p:sp>
      <p:sp>
        <p:nvSpPr>
          <p:cNvPr id="5" name="Tekstvak 4">
            <a:extLst>
              <a:ext uri="{FF2B5EF4-FFF2-40B4-BE49-F238E27FC236}">
                <a16:creationId xmlns:a16="http://schemas.microsoft.com/office/drawing/2014/main" id="{AB167CF2-1B51-436B-8A19-493E75E4723C}"/>
              </a:ext>
            </a:extLst>
          </p:cNvPr>
          <p:cNvSpPr txBox="1"/>
          <p:nvPr/>
        </p:nvSpPr>
        <p:spPr>
          <a:xfrm>
            <a:off x="714374" y="3324225"/>
            <a:ext cx="5381626" cy="2554545"/>
          </a:xfrm>
          <a:prstGeom prst="rect">
            <a:avLst/>
          </a:prstGeom>
          <a:noFill/>
        </p:spPr>
        <p:txBody>
          <a:bodyPr wrap="square">
            <a:spAutoFit/>
          </a:bodyPr>
          <a:lstStyle/>
          <a:p>
            <a:pPr algn="ctr"/>
            <a:r>
              <a:rPr lang="nl-NL" sz="3200" b="1" dirty="0">
                <a:solidFill>
                  <a:schemeClr val="bg2"/>
                </a:solidFill>
              </a:rPr>
              <a:t>Als mijn zorgverlener mij vraagt om een keuze te maken over mijn behandeling in het gesprek, moet ik deze keuze direct maken.</a:t>
            </a:r>
          </a:p>
        </p:txBody>
      </p:sp>
      <p:sp>
        <p:nvSpPr>
          <p:cNvPr id="9" name="Rechthoek: afgeronde hoeken 8">
            <a:extLst>
              <a:ext uri="{FF2B5EF4-FFF2-40B4-BE49-F238E27FC236}">
                <a16:creationId xmlns:a16="http://schemas.microsoft.com/office/drawing/2014/main" id="{86EF399E-3CD0-437C-AB3A-71E816308E43}"/>
              </a:ext>
            </a:extLst>
          </p:cNvPr>
          <p:cNvSpPr/>
          <p:nvPr/>
        </p:nvSpPr>
        <p:spPr>
          <a:xfrm>
            <a:off x="6381749" y="823913"/>
            <a:ext cx="5343525" cy="5353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0FD0D090-76FA-4783-BC3A-43D6A9C7E2EE}"/>
              </a:ext>
            </a:extLst>
          </p:cNvPr>
          <p:cNvPicPr>
            <a:picLocks noChangeAspect="1"/>
          </p:cNvPicPr>
          <p:nvPr/>
        </p:nvPicPr>
        <p:blipFill>
          <a:blip r:embed="rId3"/>
          <a:stretch>
            <a:fillRect/>
          </a:stretch>
        </p:blipFill>
        <p:spPr>
          <a:xfrm>
            <a:off x="6540197" y="1510273"/>
            <a:ext cx="5026628" cy="398032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7152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afgeronde hoeken 16">
            <a:extLst>
              <a:ext uri="{FF2B5EF4-FFF2-40B4-BE49-F238E27FC236}">
                <a16:creationId xmlns:a16="http://schemas.microsoft.com/office/drawing/2014/main" id="{7194156C-7FC2-4CCB-9AB9-189F28A1874F}"/>
              </a:ext>
            </a:extLst>
          </p:cNvPr>
          <p:cNvSpPr/>
          <p:nvPr/>
        </p:nvSpPr>
        <p:spPr>
          <a:xfrm>
            <a:off x="6381749" y="823913"/>
            <a:ext cx="5343525" cy="5353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p:txBody>
          <a:bodyPr/>
          <a:lstStyle/>
          <a:p>
            <a:r>
              <a:rPr lang="nl-NL" dirty="0"/>
              <a:t>Stelling 10</a:t>
            </a:r>
          </a:p>
        </p:txBody>
      </p:sp>
      <p:sp>
        <p:nvSpPr>
          <p:cNvPr id="7" name="Tijdelijke aanduiding voor tekst 6">
            <a:extLst>
              <a:ext uri="{FF2B5EF4-FFF2-40B4-BE49-F238E27FC236}">
                <a16:creationId xmlns:a16="http://schemas.microsoft.com/office/drawing/2014/main" id="{DCD100B7-4394-4632-9ED2-6FDE03EC1F3B}"/>
              </a:ext>
            </a:extLst>
          </p:cNvPr>
          <p:cNvSpPr>
            <a:spLocks noGrp="1"/>
          </p:cNvSpPr>
          <p:nvPr>
            <p:ph type="body" sz="quarter" idx="13"/>
          </p:nvPr>
        </p:nvSpPr>
        <p:spPr/>
        <p:txBody>
          <a:bodyPr/>
          <a:lstStyle/>
          <a:p>
            <a:r>
              <a:rPr lang="nl-NL" dirty="0"/>
              <a:t>Eén van de vragen die de zorgverlener aan je stelt is: hoe gaat het met je? Het is een korte en persoonlijke vraag. Maar een antwoord geven is niet altijd even makkelijk. Want hoe gaat het nu eigenlijk echt? </a:t>
            </a:r>
          </a:p>
        </p:txBody>
      </p:sp>
      <p:sp>
        <p:nvSpPr>
          <p:cNvPr id="5" name="Tekstvak 4">
            <a:extLst>
              <a:ext uri="{FF2B5EF4-FFF2-40B4-BE49-F238E27FC236}">
                <a16:creationId xmlns:a16="http://schemas.microsoft.com/office/drawing/2014/main" id="{AB167CF2-1B51-436B-8A19-493E75E4723C}"/>
              </a:ext>
            </a:extLst>
          </p:cNvPr>
          <p:cNvSpPr txBox="1"/>
          <p:nvPr/>
        </p:nvSpPr>
        <p:spPr>
          <a:xfrm>
            <a:off x="457200" y="3581574"/>
            <a:ext cx="5257800" cy="2062103"/>
          </a:xfrm>
          <a:prstGeom prst="rect">
            <a:avLst/>
          </a:prstGeom>
          <a:noFill/>
        </p:spPr>
        <p:txBody>
          <a:bodyPr wrap="square">
            <a:spAutoFit/>
          </a:bodyPr>
          <a:lstStyle/>
          <a:p>
            <a:pPr algn="ctr"/>
            <a:r>
              <a:rPr lang="nl-NL" sz="3200" b="1" dirty="0">
                <a:solidFill>
                  <a:schemeClr val="bg2"/>
                </a:solidFill>
              </a:rPr>
              <a:t>Als de zorgverlener vraagt: ‘hoe gaat het met je?’, dan is hij alleen geïnteresseerd in de ziekte die ik heb. </a:t>
            </a:r>
          </a:p>
        </p:txBody>
      </p:sp>
      <p:pic>
        <p:nvPicPr>
          <p:cNvPr id="8" name="Afbeelding 7">
            <a:extLst>
              <a:ext uri="{FF2B5EF4-FFF2-40B4-BE49-F238E27FC236}">
                <a16:creationId xmlns:a16="http://schemas.microsoft.com/office/drawing/2014/main" id="{0D6773A4-8BDA-448B-993A-5F66DD113208}"/>
              </a:ext>
            </a:extLst>
          </p:cNvPr>
          <p:cNvPicPr>
            <a:picLocks noChangeAspect="1"/>
          </p:cNvPicPr>
          <p:nvPr/>
        </p:nvPicPr>
        <p:blipFill>
          <a:blip r:embed="rId3"/>
          <a:stretch>
            <a:fillRect/>
          </a:stretch>
        </p:blipFill>
        <p:spPr>
          <a:xfrm>
            <a:off x="3563569" y="863579"/>
            <a:ext cx="560833" cy="472441"/>
          </a:xfrm>
          <a:prstGeom prst="rect">
            <a:avLst/>
          </a:prstGeom>
        </p:spPr>
      </p:pic>
      <p:pic>
        <p:nvPicPr>
          <p:cNvPr id="9" name="Afbeelding 8">
            <a:extLst>
              <a:ext uri="{FF2B5EF4-FFF2-40B4-BE49-F238E27FC236}">
                <a16:creationId xmlns:a16="http://schemas.microsoft.com/office/drawing/2014/main" id="{A68BE459-6C6D-40F1-BB15-12E79B3DF6B7}"/>
              </a:ext>
            </a:extLst>
          </p:cNvPr>
          <p:cNvPicPr>
            <a:picLocks noChangeAspect="1"/>
          </p:cNvPicPr>
          <p:nvPr/>
        </p:nvPicPr>
        <p:blipFill>
          <a:blip r:embed="rId4"/>
          <a:stretch>
            <a:fillRect/>
          </a:stretch>
        </p:blipFill>
        <p:spPr>
          <a:xfrm>
            <a:off x="6774935" y="1777286"/>
            <a:ext cx="4557152" cy="36085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0559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BBD335A-D4E4-453E-AEA9-D3536AA689A4}"/>
              </a:ext>
            </a:extLst>
          </p:cNvPr>
          <p:cNvSpPr>
            <a:spLocks noGrp="1"/>
          </p:cNvSpPr>
          <p:nvPr>
            <p:ph type="title"/>
          </p:nvPr>
        </p:nvSpPr>
        <p:spPr/>
        <p:txBody>
          <a:bodyPr/>
          <a:lstStyle/>
          <a:p>
            <a:r>
              <a:rPr lang="nl-NL" dirty="0"/>
              <a:t>Wat is Samen Beslissen?</a:t>
            </a:r>
          </a:p>
        </p:txBody>
      </p:sp>
      <p:sp>
        <p:nvSpPr>
          <p:cNvPr id="8" name="Tijdelijke aanduiding voor inhoud 1">
            <a:extLst>
              <a:ext uri="{FF2B5EF4-FFF2-40B4-BE49-F238E27FC236}">
                <a16:creationId xmlns:a16="http://schemas.microsoft.com/office/drawing/2014/main" id="{ACC466EC-F7EB-4EA3-8CC1-3B95A520037A}"/>
              </a:ext>
            </a:extLst>
          </p:cNvPr>
          <p:cNvSpPr txBox="1">
            <a:spLocks/>
          </p:cNvSpPr>
          <p:nvPr/>
        </p:nvSpPr>
        <p:spPr>
          <a:xfrm>
            <a:off x="838200" y="1517286"/>
            <a:ext cx="10515600" cy="5272981"/>
          </a:xfrm>
          <a:prstGeom prst="rect">
            <a:avLst/>
          </a:prstGeom>
        </p:spPr>
        <p:txBody>
          <a:bodyPr>
            <a:noAutofit/>
          </a:bodyPr>
          <a:lstStyle>
            <a:lvl1pPr marL="266700" indent="-266700" algn="l" defTabSz="914400" rtl="0" eaLnBrk="1" latinLnBrk="0" hangingPunct="1">
              <a:lnSpc>
                <a:spcPct val="90000"/>
              </a:lnSpc>
              <a:spcBef>
                <a:spcPts val="1000"/>
              </a:spcBef>
              <a:buFontTx/>
              <a:buBlip>
                <a:blip r:embed="rId3"/>
              </a:buBlip>
              <a:defRPr sz="2000" kern="1200">
                <a:solidFill>
                  <a:schemeClr val="tx1"/>
                </a:solidFill>
                <a:latin typeface="+mn-lt"/>
                <a:ea typeface="+mn-ea"/>
                <a:cs typeface="+mn-cs"/>
              </a:defRPr>
            </a:lvl1pPr>
            <a:lvl2pPr marL="450850" indent="-184150" algn="l" defTabSz="914400" rtl="0" eaLnBrk="1" latinLnBrk="0" hangingPunct="1">
              <a:lnSpc>
                <a:spcPct val="90000"/>
              </a:lnSpc>
              <a:spcBef>
                <a:spcPts val="500"/>
              </a:spcBef>
              <a:buFont typeface="Graphik Semibold" panose="020B0703030202060203" pitchFamily="34" charset="0"/>
              <a:buChar char="-"/>
              <a:defRPr sz="1800" kern="1200">
                <a:solidFill>
                  <a:schemeClr val="tx1"/>
                </a:solidFill>
                <a:latin typeface="+mn-lt"/>
                <a:ea typeface="+mn-ea"/>
                <a:cs typeface="+mn-cs"/>
              </a:defRPr>
            </a:lvl2pPr>
            <a:lvl3pPr marL="628650" indent="-177800" algn="l" defTabSz="914400" rtl="0" eaLnBrk="1" latinLnBrk="0" hangingPunct="1">
              <a:lnSpc>
                <a:spcPct val="90000"/>
              </a:lnSpc>
              <a:spcBef>
                <a:spcPts val="500"/>
              </a:spcBef>
              <a:buFont typeface="Graphik Semibold" panose="020B0703030202060203" pitchFamily="34" charset="0"/>
              <a:buChar char="-"/>
              <a:defRPr sz="1600" kern="1200">
                <a:solidFill>
                  <a:schemeClr val="tx1"/>
                </a:solidFill>
                <a:latin typeface="+mn-lt"/>
                <a:ea typeface="+mn-ea"/>
                <a:cs typeface="+mn-cs"/>
              </a:defRPr>
            </a:lvl3pPr>
            <a:lvl4pPr marL="8064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4pPr>
            <a:lvl5pPr marL="9842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l-NL" sz="2800" dirty="0">
                <a:latin typeface="Graphik Regular" panose="020B0503030202060203" pitchFamily="34" charset="0"/>
              </a:rPr>
              <a:t>Jij en je zorgverlener praten </a:t>
            </a:r>
            <a:r>
              <a:rPr lang="nl-NL" sz="2800" b="1" dirty="0">
                <a:latin typeface="Graphik Regular" panose="020B0503030202060203" pitchFamily="34" charset="0"/>
              </a:rPr>
              <a:t>samen</a:t>
            </a:r>
            <a:r>
              <a:rPr lang="nl-NL" sz="2800" dirty="0">
                <a:latin typeface="Graphik Regular" panose="020B0503030202060203" pitchFamily="34" charset="0"/>
              </a:rPr>
              <a:t> over:</a:t>
            </a:r>
          </a:p>
          <a:p>
            <a:pPr lvl="1">
              <a:lnSpc>
                <a:spcPct val="100000"/>
              </a:lnSpc>
            </a:pPr>
            <a:r>
              <a:rPr lang="nl-NL" sz="2800" dirty="0">
                <a:latin typeface="Graphik Regular" panose="020B0503030202060203" pitchFamily="34" charset="0"/>
              </a:rPr>
              <a:t>Jouw klachten of ziekte</a:t>
            </a:r>
          </a:p>
          <a:p>
            <a:pPr lvl="1">
              <a:lnSpc>
                <a:spcPct val="100000"/>
              </a:lnSpc>
            </a:pPr>
            <a:r>
              <a:rPr lang="nl-NL" sz="2800" dirty="0">
                <a:latin typeface="Graphik Regular" panose="020B0503030202060203" pitchFamily="34" charset="0"/>
              </a:rPr>
              <a:t>Welke behandelingen zijn er</a:t>
            </a:r>
          </a:p>
          <a:p>
            <a:pPr lvl="1">
              <a:lnSpc>
                <a:spcPct val="100000"/>
              </a:lnSpc>
            </a:pPr>
            <a:r>
              <a:rPr lang="nl-NL" sz="2800" dirty="0">
                <a:latin typeface="Graphik Regular" panose="020B0503030202060203" pitchFamily="34" charset="0"/>
              </a:rPr>
              <a:t>Voordelen en nadelen</a:t>
            </a:r>
          </a:p>
          <a:p>
            <a:pPr lvl="1">
              <a:lnSpc>
                <a:spcPct val="100000"/>
              </a:lnSpc>
            </a:pPr>
            <a:r>
              <a:rPr lang="nl-NL" sz="2800" dirty="0">
                <a:latin typeface="Graphik Regular" panose="020B0503030202060203" pitchFamily="34" charset="0"/>
              </a:rPr>
              <a:t>Jouw voorkeuren</a:t>
            </a:r>
          </a:p>
          <a:p>
            <a:pPr lvl="1">
              <a:lnSpc>
                <a:spcPct val="100000"/>
              </a:lnSpc>
            </a:pPr>
            <a:r>
              <a:rPr lang="nl-NL" sz="2800" dirty="0">
                <a:latin typeface="Graphik Regular" panose="020B0503030202060203" pitchFamily="34" charset="0"/>
              </a:rPr>
              <a:t>Jouw situatie: zoals wonen, familie, werk</a:t>
            </a:r>
          </a:p>
          <a:p>
            <a:pPr>
              <a:lnSpc>
                <a:spcPct val="100000"/>
              </a:lnSpc>
            </a:pPr>
            <a:endParaRPr lang="nl-NL" sz="2800" dirty="0"/>
          </a:p>
          <a:p>
            <a:pPr>
              <a:lnSpc>
                <a:spcPct val="100000"/>
              </a:lnSpc>
            </a:pPr>
            <a:r>
              <a:rPr lang="nl-NL" sz="2800" dirty="0"/>
              <a:t> </a:t>
            </a:r>
            <a:r>
              <a:rPr lang="nl-NL" sz="2800" dirty="0">
                <a:latin typeface="Graphik Regular" panose="020B0503030202060203" pitchFamily="34" charset="0"/>
              </a:rPr>
              <a:t>Jullie beslissen samen over:</a:t>
            </a:r>
          </a:p>
          <a:p>
            <a:pPr lvl="1">
              <a:lnSpc>
                <a:spcPct val="100000"/>
              </a:lnSpc>
            </a:pPr>
            <a:r>
              <a:rPr lang="nl-NL" sz="2800" dirty="0">
                <a:latin typeface="Graphik Regular" panose="020B0503030202060203" pitchFamily="34" charset="0"/>
              </a:rPr>
              <a:t>Welke behandeling past bij jou</a:t>
            </a:r>
          </a:p>
          <a:p>
            <a:pPr lvl="1">
              <a:lnSpc>
                <a:spcPct val="100000"/>
              </a:lnSpc>
            </a:pPr>
            <a:r>
              <a:rPr lang="nl-NL" sz="2800" dirty="0">
                <a:latin typeface="Graphik Regular" panose="020B0503030202060203" pitchFamily="34" charset="0"/>
              </a:rPr>
              <a:t>Wel of geen behandeling</a:t>
            </a:r>
          </a:p>
        </p:txBody>
      </p:sp>
      <p:pic>
        <p:nvPicPr>
          <p:cNvPr id="5" name="Afbeelding 4">
            <a:extLst>
              <a:ext uri="{FF2B5EF4-FFF2-40B4-BE49-F238E27FC236}">
                <a16:creationId xmlns:a16="http://schemas.microsoft.com/office/drawing/2014/main" id="{4D5197C5-BC99-4BB3-9551-6413FF73ACF2}"/>
              </a:ext>
            </a:extLst>
          </p:cNvPr>
          <p:cNvPicPr>
            <a:picLocks noChangeAspect="1"/>
          </p:cNvPicPr>
          <p:nvPr/>
        </p:nvPicPr>
        <p:blipFill>
          <a:blip r:embed="rId4"/>
          <a:stretch>
            <a:fillRect/>
          </a:stretch>
        </p:blipFill>
        <p:spPr>
          <a:xfrm>
            <a:off x="5857138" y="2612570"/>
            <a:ext cx="7336125" cy="4136569"/>
          </a:xfrm>
          <a:prstGeom prst="rect">
            <a:avLst/>
          </a:prstGeom>
        </p:spPr>
      </p:pic>
    </p:spTree>
    <p:extLst>
      <p:ext uri="{BB962C8B-B14F-4D97-AF65-F5344CB8AC3E}">
        <p14:creationId xmlns:p14="http://schemas.microsoft.com/office/powerpoint/2010/main" val="95278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p:txBody>
          <a:bodyPr/>
          <a:lstStyle/>
          <a:p>
            <a:r>
              <a:rPr lang="nl-NL" dirty="0"/>
              <a:t>Stelling 11</a:t>
            </a:r>
          </a:p>
        </p:txBody>
      </p:sp>
      <p:sp>
        <p:nvSpPr>
          <p:cNvPr id="7" name="Tijdelijke aanduiding voor tekst 6">
            <a:extLst>
              <a:ext uri="{FF2B5EF4-FFF2-40B4-BE49-F238E27FC236}">
                <a16:creationId xmlns:a16="http://schemas.microsoft.com/office/drawing/2014/main" id="{DCD100B7-4394-4632-9ED2-6FDE03EC1F3B}"/>
              </a:ext>
            </a:extLst>
          </p:cNvPr>
          <p:cNvSpPr>
            <a:spLocks noGrp="1"/>
          </p:cNvSpPr>
          <p:nvPr>
            <p:ph type="body" sz="quarter" idx="13"/>
          </p:nvPr>
        </p:nvSpPr>
        <p:spPr/>
        <p:txBody>
          <a:bodyPr/>
          <a:lstStyle/>
          <a:p>
            <a:r>
              <a:rPr lang="nl-NL" dirty="0"/>
              <a:t>Je bent bij de zorgverlener voor een gesprek over de resultaten van jouw onderzoek. De zorgverlener zegt dat je kan kiezen voor medicijnen of fysiotherapie. De zorgverlener bespreekt de voor- en nadelen en vraagt jou wat jij graag zou willen.</a:t>
            </a:r>
          </a:p>
        </p:txBody>
      </p:sp>
      <p:sp>
        <p:nvSpPr>
          <p:cNvPr id="5" name="Tekstvak 4">
            <a:extLst>
              <a:ext uri="{FF2B5EF4-FFF2-40B4-BE49-F238E27FC236}">
                <a16:creationId xmlns:a16="http://schemas.microsoft.com/office/drawing/2014/main" id="{AB167CF2-1B51-436B-8A19-493E75E4723C}"/>
              </a:ext>
            </a:extLst>
          </p:cNvPr>
          <p:cNvSpPr txBox="1"/>
          <p:nvPr/>
        </p:nvSpPr>
        <p:spPr>
          <a:xfrm>
            <a:off x="738187" y="4164851"/>
            <a:ext cx="5257800" cy="1569660"/>
          </a:xfrm>
          <a:prstGeom prst="rect">
            <a:avLst/>
          </a:prstGeom>
          <a:noFill/>
        </p:spPr>
        <p:txBody>
          <a:bodyPr wrap="square">
            <a:spAutoFit/>
          </a:bodyPr>
          <a:lstStyle/>
          <a:p>
            <a:pPr algn="ctr"/>
            <a:r>
              <a:rPr lang="nl-NL" sz="3200" b="1" dirty="0">
                <a:solidFill>
                  <a:schemeClr val="bg2"/>
                </a:solidFill>
              </a:rPr>
              <a:t>Mee beslissen over mijn behandeling zou verplicht moeten zijn. </a:t>
            </a:r>
          </a:p>
        </p:txBody>
      </p:sp>
      <p:sp>
        <p:nvSpPr>
          <p:cNvPr id="9" name="Rechthoek: afgeronde hoeken 8">
            <a:extLst>
              <a:ext uri="{FF2B5EF4-FFF2-40B4-BE49-F238E27FC236}">
                <a16:creationId xmlns:a16="http://schemas.microsoft.com/office/drawing/2014/main" id="{475E7563-F3F4-4954-9983-5B4BBC2C6E4F}"/>
              </a:ext>
            </a:extLst>
          </p:cNvPr>
          <p:cNvSpPr/>
          <p:nvPr/>
        </p:nvSpPr>
        <p:spPr>
          <a:xfrm>
            <a:off x="6381749" y="823913"/>
            <a:ext cx="5343525" cy="5353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34949982-0BCE-4A93-9A1F-D0AA1787C7FD}"/>
              </a:ext>
            </a:extLst>
          </p:cNvPr>
          <p:cNvPicPr>
            <a:picLocks noChangeAspect="1"/>
          </p:cNvPicPr>
          <p:nvPr/>
        </p:nvPicPr>
        <p:blipFill>
          <a:blip r:embed="rId3"/>
          <a:stretch>
            <a:fillRect/>
          </a:stretch>
        </p:blipFill>
        <p:spPr>
          <a:xfrm>
            <a:off x="6531964" y="1579517"/>
            <a:ext cx="4821836" cy="381261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4964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p:txBody>
          <a:bodyPr/>
          <a:lstStyle/>
          <a:p>
            <a:r>
              <a:rPr lang="nl-NL" dirty="0"/>
              <a:t>Stelling 12</a:t>
            </a:r>
          </a:p>
        </p:txBody>
      </p:sp>
      <p:sp>
        <p:nvSpPr>
          <p:cNvPr id="7" name="Tijdelijke aanduiding voor tekst 6">
            <a:extLst>
              <a:ext uri="{FF2B5EF4-FFF2-40B4-BE49-F238E27FC236}">
                <a16:creationId xmlns:a16="http://schemas.microsoft.com/office/drawing/2014/main" id="{DCD100B7-4394-4632-9ED2-6FDE03EC1F3B}"/>
              </a:ext>
            </a:extLst>
          </p:cNvPr>
          <p:cNvSpPr>
            <a:spLocks noGrp="1"/>
          </p:cNvSpPr>
          <p:nvPr>
            <p:ph type="body" sz="quarter" idx="13"/>
          </p:nvPr>
        </p:nvSpPr>
        <p:spPr/>
        <p:txBody>
          <a:bodyPr/>
          <a:lstStyle/>
          <a:p>
            <a:r>
              <a:rPr lang="nl-NL" dirty="0"/>
              <a:t>Je hebt volgende week een belangrijke afspraak met de zorgverlener over je behandeling. Je hebt verschillende vragen. Je vraagt je af hoelang je na de behandeling in het ziekenhuis/kliniek moet blijven. En je wilt ook weten hoe snel je na de behandeling weer kunt werken.</a:t>
            </a:r>
          </a:p>
        </p:txBody>
      </p:sp>
      <p:sp>
        <p:nvSpPr>
          <p:cNvPr id="5" name="Tekstvak 4">
            <a:extLst>
              <a:ext uri="{FF2B5EF4-FFF2-40B4-BE49-F238E27FC236}">
                <a16:creationId xmlns:a16="http://schemas.microsoft.com/office/drawing/2014/main" id="{AB167CF2-1B51-436B-8A19-493E75E4723C}"/>
              </a:ext>
            </a:extLst>
          </p:cNvPr>
          <p:cNvSpPr txBox="1"/>
          <p:nvPr/>
        </p:nvSpPr>
        <p:spPr>
          <a:xfrm>
            <a:off x="738532" y="4009835"/>
            <a:ext cx="5257800" cy="1569660"/>
          </a:xfrm>
          <a:prstGeom prst="rect">
            <a:avLst/>
          </a:prstGeom>
          <a:noFill/>
        </p:spPr>
        <p:txBody>
          <a:bodyPr wrap="square">
            <a:spAutoFit/>
          </a:bodyPr>
          <a:lstStyle/>
          <a:p>
            <a:pPr algn="ctr"/>
            <a:r>
              <a:rPr lang="nl-NL" sz="3200" b="1" dirty="0">
                <a:solidFill>
                  <a:schemeClr val="bg2"/>
                </a:solidFill>
              </a:rPr>
              <a:t>Schrijf je voor een gesprek met de zorgverlener je vragen op?</a:t>
            </a:r>
          </a:p>
        </p:txBody>
      </p:sp>
      <p:sp>
        <p:nvSpPr>
          <p:cNvPr id="9" name="Rechthoek: afgeronde hoeken 8">
            <a:extLst>
              <a:ext uri="{FF2B5EF4-FFF2-40B4-BE49-F238E27FC236}">
                <a16:creationId xmlns:a16="http://schemas.microsoft.com/office/drawing/2014/main" id="{EA3DEB4D-2AC8-4875-A43D-5C09DB7CA9D5}"/>
              </a:ext>
            </a:extLst>
          </p:cNvPr>
          <p:cNvSpPr/>
          <p:nvPr/>
        </p:nvSpPr>
        <p:spPr>
          <a:xfrm>
            <a:off x="6381749" y="823913"/>
            <a:ext cx="5343525" cy="5353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504DAAFA-90D2-4E9B-9A48-19146974E3C8}"/>
              </a:ext>
            </a:extLst>
          </p:cNvPr>
          <p:cNvPicPr>
            <a:picLocks noChangeAspect="1"/>
          </p:cNvPicPr>
          <p:nvPr/>
        </p:nvPicPr>
        <p:blipFill>
          <a:blip r:embed="rId3"/>
          <a:stretch>
            <a:fillRect/>
          </a:stretch>
        </p:blipFill>
        <p:spPr>
          <a:xfrm>
            <a:off x="3563569" y="863579"/>
            <a:ext cx="560833" cy="472441"/>
          </a:xfrm>
          <a:prstGeom prst="rect">
            <a:avLst/>
          </a:prstGeom>
        </p:spPr>
      </p:pic>
      <p:pic>
        <p:nvPicPr>
          <p:cNvPr id="4" name="Afbeelding 3">
            <a:extLst>
              <a:ext uri="{FF2B5EF4-FFF2-40B4-BE49-F238E27FC236}">
                <a16:creationId xmlns:a16="http://schemas.microsoft.com/office/drawing/2014/main" id="{F7BEBD59-753B-4B2A-AF49-2759679D5FD4}"/>
              </a:ext>
            </a:extLst>
          </p:cNvPr>
          <p:cNvPicPr>
            <a:picLocks noChangeAspect="1"/>
          </p:cNvPicPr>
          <p:nvPr/>
        </p:nvPicPr>
        <p:blipFill>
          <a:blip r:embed="rId4"/>
          <a:stretch>
            <a:fillRect/>
          </a:stretch>
        </p:blipFill>
        <p:spPr>
          <a:xfrm>
            <a:off x="6653554" y="1531359"/>
            <a:ext cx="4799914" cy="379528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0348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afgeronde hoeken 9">
            <a:extLst>
              <a:ext uri="{FF2B5EF4-FFF2-40B4-BE49-F238E27FC236}">
                <a16:creationId xmlns:a16="http://schemas.microsoft.com/office/drawing/2014/main" id="{B0A5979F-6809-4124-96E5-13DA75C0D112}"/>
              </a:ext>
            </a:extLst>
          </p:cNvPr>
          <p:cNvSpPr/>
          <p:nvPr/>
        </p:nvSpPr>
        <p:spPr>
          <a:xfrm>
            <a:off x="6381749" y="823913"/>
            <a:ext cx="5343525" cy="5353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p:txBody>
          <a:bodyPr/>
          <a:lstStyle/>
          <a:p>
            <a:r>
              <a:rPr lang="nl-NL" dirty="0"/>
              <a:t>Stelling 13</a:t>
            </a:r>
          </a:p>
        </p:txBody>
      </p:sp>
      <p:sp>
        <p:nvSpPr>
          <p:cNvPr id="7" name="Tijdelijke aanduiding voor tekst 6">
            <a:extLst>
              <a:ext uri="{FF2B5EF4-FFF2-40B4-BE49-F238E27FC236}">
                <a16:creationId xmlns:a16="http://schemas.microsoft.com/office/drawing/2014/main" id="{DCD100B7-4394-4632-9ED2-6FDE03EC1F3B}"/>
              </a:ext>
            </a:extLst>
          </p:cNvPr>
          <p:cNvSpPr>
            <a:spLocks noGrp="1"/>
          </p:cNvSpPr>
          <p:nvPr>
            <p:ph type="body" sz="quarter" idx="13"/>
          </p:nvPr>
        </p:nvSpPr>
        <p:spPr/>
        <p:txBody>
          <a:bodyPr/>
          <a:lstStyle/>
          <a:p>
            <a:r>
              <a:rPr lang="nl-NL" dirty="0"/>
              <a:t>Je bent in het ziekenhuis/kliniek en bespreekt met de zorgverlener verschillende behandelingen. Je hebt zelf ergens over een behandeling gelezen die de zorgverlener niet heeft genoemd en vraagt je af of deze behandeling ook voor jou kan helpen. </a:t>
            </a:r>
          </a:p>
        </p:txBody>
      </p:sp>
      <p:sp>
        <p:nvSpPr>
          <p:cNvPr id="5" name="Tekstvak 4">
            <a:extLst>
              <a:ext uri="{FF2B5EF4-FFF2-40B4-BE49-F238E27FC236}">
                <a16:creationId xmlns:a16="http://schemas.microsoft.com/office/drawing/2014/main" id="{AB167CF2-1B51-436B-8A19-493E75E4723C}"/>
              </a:ext>
            </a:extLst>
          </p:cNvPr>
          <p:cNvSpPr txBox="1"/>
          <p:nvPr/>
        </p:nvSpPr>
        <p:spPr>
          <a:xfrm>
            <a:off x="552451" y="4019610"/>
            <a:ext cx="5257800" cy="2062103"/>
          </a:xfrm>
          <a:prstGeom prst="rect">
            <a:avLst/>
          </a:prstGeom>
          <a:noFill/>
        </p:spPr>
        <p:txBody>
          <a:bodyPr wrap="square">
            <a:spAutoFit/>
          </a:bodyPr>
          <a:lstStyle/>
          <a:p>
            <a:pPr algn="ctr"/>
            <a:r>
              <a:rPr lang="nl-NL" sz="3200" b="1" dirty="0">
                <a:solidFill>
                  <a:schemeClr val="bg2"/>
                </a:solidFill>
              </a:rPr>
              <a:t>Wanneer mijn zorgverlener een behandeling niet noemt, is het voor mij geen goede behandeling. </a:t>
            </a:r>
          </a:p>
        </p:txBody>
      </p:sp>
      <p:pic>
        <p:nvPicPr>
          <p:cNvPr id="3" name="Afbeelding 2">
            <a:extLst>
              <a:ext uri="{FF2B5EF4-FFF2-40B4-BE49-F238E27FC236}">
                <a16:creationId xmlns:a16="http://schemas.microsoft.com/office/drawing/2014/main" id="{36A6B01A-9B6B-439A-9C4C-5227FEFDED7D}"/>
              </a:ext>
            </a:extLst>
          </p:cNvPr>
          <p:cNvPicPr>
            <a:picLocks noChangeAspect="1"/>
          </p:cNvPicPr>
          <p:nvPr/>
        </p:nvPicPr>
        <p:blipFill>
          <a:blip r:embed="rId3"/>
          <a:stretch>
            <a:fillRect/>
          </a:stretch>
        </p:blipFill>
        <p:spPr>
          <a:xfrm>
            <a:off x="6598803" y="1555938"/>
            <a:ext cx="4909416" cy="3889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080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p:txBody>
          <a:bodyPr/>
          <a:lstStyle/>
          <a:p>
            <a:r>
              <a:rPr lang="nl-NL" dirty="0"/>
              <a:t>Stelling 14</a:t>
            </a:r>
          </a:p>
        </p:txBody>
      </p:sp>
      <p:sp>
        <p:nvSpPr>
          <p:cNvPr id="7" name="Tijdelijke aanduiding voor tekst 6">
            <a:extLst>
              <a:ext uri="{FF2B5EF4-FFF2-40B4-BE49-F238E27FC236}">
                <a16:creationId xmlns:a16="http://schemas.microsoft.com/office/drawing/2014/main" id="{DCD100B7-4394-4632-9ED2-6FDE03EC1F3B}"/>
              </a:ext>
            </a:extLst>
          </p:cNvPr>
          <p:cNvSpPr>
            <a:spLocks noGrp="1"/>
          </p:cNvSpPr>
          <p:nvPr>
            <p:ph type="body" sz="quarter" idx="13"/>
          </p:nvPr>
        </p:nvSpPr>
        <p:spPr/>
        <p:txBody>
          <a:bodyPr/>
          <a:lstStyle/>
          <a:p>
            <a:r>
              <a:rPr lang="nl-NL" dirty="0"/>
              <a:t>Je hebt volgende week een belangrijke afspraak met de zorgverlener over je behandeling. Je bent zenuwachtig voor de afspraak. </a:t>
            </a:r>
          </a:p>
        </p:txBody>
      </p:sp>
      <p:sp>
        <p:nvSpPr>
          <p:cNvPr id="5" name="Tekstvak 4">
            <a:extLst>
              <a:ext uri="{FF2B5EF4-FFF2-40B4-BE49-F238E27FC236}">
                <a16:creationId xmlns:a16="http://schemas.microsoft.com/office/drawing/2014/main" id="{AB167CF2-1B51-436B-8A19-493E75E4723C}"/>
              </a:ext>
            </a:extLst>
          </p:cNvPr>
          <p:cNvSpPr txBox="1"/>
          <p:nvPr/>
        </p:nvSpPr>
        <p:spPr>
          <a:xfrm>
            <a:off x="523875" y="3500438"/>
            <a:ext cx="5372100" cy="2062103"/>
          </a:xfrm>
          <a:prstGeom prst="rect">
            <a:avLst/>
          </a:prstGeom>
          <a:noFill/>
        </p:spPr>
        <p:txBody>
          <a:bodyPr wrap="square">
            <a:spAutoFit/>
          </a:bodyPr>
          <a:lstStyle/>
          <a:p>
            <a:pPr algn="ctr"/>
            <a:r>
              <a:rPr lang="nl-NL" sz="3200" b="1" dirty="0">
                <a:solidFill>
                  <a:schemeClr val="bg2"/>
                </a:solidFill>
              </a:rPr>
              <a:t>Ik moet alleen naar de afspraak met de zorgverlener, want het gaat alleen over mij.</a:t>
            </a:r>
          </a:p>
        </p:txBody>
      </p:sp>
      <p:sp>
        <p:nvSpPr>
          <p:cNvPr id="9" name="Rechthoek: afgeronde hoeken 8">
            <a:extLst>
              <a:ext uri="{FF2B5EF4-FFF2-40B4-BE49-F238E27FC236}">
                <a16:creationId xmlns:a16="http://schemas.microsoft.com/office/drawing/2014/main" id="{A4B4F9B9-3F69-4EED-A425-EC5152B0CA4F}"/>
              </a:ext>
            </a:extLst>
          </p:cNvPr>
          <p:cNvSpPr/>
          <p:nvPr/>
        </p:nvSpPr>
        <p:spPr>
          <a:xfrm>
            <a:off x="6381749" y="823913"/>
            <a:ext cx="5343525" cy="5353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0B0EE232-B4D6-4F80-BF6F-0B458FBA6063}"/>
              </a:ext>
            </a:extLst>
          </p:cNvPr>
          <p:cNvPicPr>
            <a:picLocks noChangeAspect="1"/>
          </p:cNvPicPr>
          <p:nvPr/>
        </p:nvPicPr>
        <p:blipFill>
          <a:blip r:embed="rId3"/>
          <a:stretch>
            <a:fillRect/>
          </a:stretch>
        </p:blipFill>
        <p:spPr>
          <a:xfrm>
            <a:off x="3563569" y="863579"/>
            <a:ext cx="560833" cy="472441"/>
          </a:xfrm>
          <a:prstGeom prst="rect">
            <a:avLst/>
          </a:prstGeom>
        </p:spPr>
      </p:pic>
      <p:pic>
        <p:nvPicPr>
          <p:cNvPr id="4" name="Afbeelding 3">
            <a:extLst>
              <a:ext uri="{FF2B5EF4-FFF2-40B4-BE49-F238E27FC236}">
                <a16:creationId xmlns:a16="http://schemas.microsoft.com/office/drawing/2014/main" id="{6E5DF822-F9E4-46CD-9BD1-0988F871F8B2}"/>
              </a:ext>
            </a:extLst>
          </p:cNvPr>
          <p:cNvPicPr>
            <a:picLocks noChangeAspect="1"/>
          </p:cNvPicPr>
          <p:nvPr/>
        </p:nvPicPr>
        <p:blipFill>
          <a:blip r:embed="rId4"/>
          <a:stretch>
            <a:fillRect/>
          </a:stretch>
        </p:blipFill>
        <p:spPr>
          <a:xfrm>
            <a:off x="6538074" y="1630328"/>
            <a:ext cx="5026397" cy="398166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2031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p:txBody>
          <a:bodyPr/>
          <a:lstStyle/>
          <a:p>
            <a:r>
              <a:rPr lang="nl-NL" dirty="0"/>
              <a:t>Stelling 15</a:t>
            </a:r>
          </a:p>
        </p:txBody>
      </p:sp>
      <p:sp>
        <p:nvSpPr>
          <p:cNvPr id="7" name="Tijdelijke aanduiding voor tekst 6">
            <a:extLst>
              <a:ext uri="{FF2B5EF4-FFF2-40B4-BE49-F238E27FC236}">
                <a16:creationId xmlns:a16="http://schemas.microsoft.com/office/drawing/2014/main" id="{DCD100B7-4394-4632-9ED2-6FDE03EC1F3B}"/>
              </a:ext>
            </a:extLst>
          </p:cNvPr>
          <p:cNvSpPr>
            <a:spLocks noGrp="1"/>
          </p:cNvSpPr>
          <p:nvPr>
            <p:ph type="body" sz="quarter" idx="13"/>
          </p:nvPr>
        </p:nvSpPr>
        <p:spPr/>
        <p:txBody>
          <a:bodyPr/>
          <a:lstStyle/>
          <a:p>
            <a:r>
              <a:rPr lang="nl-NL" dirty="0"/>
              <a:t>Vorige week heb je een onderzoek gehad omdat je mogelijk een ziekte hebt. Over een paar dagen heb je een gesprek met de zorgverlener over het resultaat van het onderzoek. Je gaat op internet alvast op zoek naar meer informatie over deze ziekte. </a:t>
            </a:r>
          </a:p>
        </p:txBody>
      </p:sp>
      <p:sp>
        <p:nvSpPr>
          <p:cNvPr id="5" name="Tekstvak 4">
            <a:extLst>
              <a:ext uri="{FF2B5EF4-FFF2-40B4-BE49-F238E27FC236}">
                <a16:creationId xmlns:a16="http://schemas.microsoft.com/office/drawing/2014/main" id="{AB167CF2-1B51-436B-8A19-493E75E4723C}"/>
              </a:ext>
            </a:extLst>
          </p:cNvPr>
          <p:cNvSpPr txBox="1"/>
          <p:nvPr/>
        </p:nvSpPr>
        <p:spPr>
          <a:xfrm>
            <a:off x="608004" y="3830346"/>
            <a:ext cx="5257800" cy="2062103"/>
          </a:xfrm>
          <a:prstGeom prst="rect">
            <a:avLst/>
          </a:prstGeom>
          <a:noFill/>
        </p:spPr>
        <p:txBody>
          <a:bodyPr wrap="square">
            <a:spAutoFit/>
          </a:bodyPr>
          <a:lstStyle/>
          <a:p>
            <a:pPr algn="ctr"/>
            <a:r>
              <a:rPr lang="nl-NL" sz="3200" b="1" dirty="0">
                <a:solidFill>
                  <a:schemeClr val="bg2"/>
                </a:solidFill>
              </a:rPr>
              <a:t>De informatie die ik op internet vind, helpt mij om meer te weten te komen over mijn ziekte. </a:t>
            </a:r>
          </a:p>
        </p:txBody>
      </p:sp>
      <p:sp>
        <p:nvSpPr>
          <p:cNvPr id="9" name="Rechthoek: afgeronde hoeken 8">
            <a:extLst>
              <a:ext uri="{FF2B5EF4-FFF2-40B4-BE49-F238E27FC236}">
                <a16:creationId xmlns:a16="http://schemas.microsoft.com/office/drawing/2014/main" id="{6497C1AD-6594-4C9F-A547-626B17C6AED5}"/>
              </a:ext>
            </a:extLst>
          </p:cNvPr>
          <p:cNvSpPr/>
          <p:nvPr/>
        </p:nvSpPr>
        <p:spPr>
          <a:xfrm>
            <a:off x="6381749" y="823913"/>
            <a:ext cx="5343525" cy="5353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0ED8DDDE-F792-49D8-A0AD-1B373DCE1706}"/>
              </a:ext>
            </a:extLst>
          </p:cNvPr>
          <p:cNvPicPr>
            <a:picLocks noChangeAspect="1"/>
          </p:cNvPicPr>
          <p:nvPr/>
        </p:nvPicPr>
        <p:blipFill>
          <a:blip r:embed="rId3"/>
          <a:stretch>
            <a:fillRect/>
          </a:stretch>
        </p:blipFill>
        <p:spPr>
          <a:xfrm>
            <a:off x="6523025" y="1428150"/>
            <a:ext cx="5060971" cy="400169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408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B33051B-6352-4D8C-86F7-8A68AF47AD83}"/>
              </a:ext>
            </a:extLst>
          </p:cNvPr>
          <p:cNvSpPr>
            <a:spLocks noGrp="1"/>
          </p:cNvSpPr>
          <p:nvPr>
            <p:ph type="title"/>
          </p:nvPr>
        </p:nvSpPr>
        <p:spPr/>
        <p:txBody>
          <a:bodyPr/>
          <a:lstStyle/>
          <a:p>
            <a:r>
              <a:rPr lang="nl-NL" dirty="0"/>
              <a:t>Afsluiting</a:t>
            </a:r>
          </a:p>
        </p:txBody>
      </p:sp>
      <p:sp>
        <p:nvSpPr>
          <p:cNvPr id="5" name="Tijdelijke aanduiding voor inhoud 4">
            <a:extLst>
              <a:ext uri="{FF2B5EF4-FFF2-40B4-BE49-F238E27FC236}">
                <a16:creationId xmlns:a16="http://schemas.microsoft.com/office/drawing/2014/main" id="{C296A1C4-A1A7-4DA9-8027-2077D6F89EBC}"/>
              </a:ext>
            </a:extLst>
          </p:cNvPr>
          <p:cNvSpPr>
            <a:spLocks noGrp="1"/>
          </p:cNvSpPr>
          <p:nvPr>
            <p:ph idx="1"/>
          </p:nvPr>
        </p:nvSpPr>
        <p:spPr/>
        <p:txBody>
          <a:bodyPr>
            <a:normAutofit/>
          </a:bodyPr>
          <a:lstStyle/>
          <a:p>
            <a:r>
              <a:rPr lang="nl-NL" sz="2800" dirty="0">
                <a:latin typeface="Graphik Regular" panose="020B0503030202060203" pitchFamily="34" charset="0"/>
              </a:rPr>
              <a:t>Wat heb je aan deze bijeenkomst gehad?</a:t>
            </a:r>
          </a:p>
          <a:p>
            <a:endParaRPr lang="nl-NL" sz="2800" dirty="0">
              <a:latin typeface="Graphik Regular" panose="020B0503030202060203" pitchFamily="34" charset="0"/>
            </a:endParaRPr>
          </a:p>
          <a:p>
            <a:r>
              <a:rPr lang="nl-NL" sz="2800" dirty="0">
                <a:latin typeface="Graphik Regular" panose="020B0503030202060203" pitchFamily="34" charset="0"/>
              </a:rPr>
              <a:t>Wat ga je met de informatie uit deze bijeenkomst doen?</a:t>
            </a:r>
          </a:p>
          <a:p>
            <a:endParaRPr lang="nl-NL" sz="2800" dirty="0">
              <a:latin typeface="Graphik Regular" panose="020B0503030202060203" pitchFamily="34" charset="0"/>
            </a:endParaRPr>
          </a:p>
          <a:p>
            <a:r>
              <a:rPr lang="nl-NL" sz="2800" dirty="0">
                <a:latin typeface="Graphik Regular" panose="020B0503030202060203" pitchFamily="34" charset="0"/>
              </a:rPr>
              <a:t>Met wie ga je deze informatie bespreken?</a:t>
            </a:r>
          </a:p>
          <a:p>
            <a:pPr marL="0" indent="0">
              <a:buNone/>
            </a:pPr>
            <a:endParaRPr lang="nl-NL" sz="2800" dirty="0">
              <a:latin typeface="Graphik Regular" panose="020B0503030202060203" pitchFamily="34" charset="0"/>
            </a:endParaRPr>
          </a:p>
          <a:p>
            <a:r>
              <a:rPr lang="nl-NL" sz="2800" dirty="0">
                <a:latin typeface="Graphik Regular" panose="020B0503030202060203" pitchFamily="34" charset="0"/>
              </a:rPr>
              <a:t>Heb je nog vragen? </a:t>
            </a:r>
          </a:p>
        </p:txBody>
      </p:sp>
    </p:spTree>
    <p:extLst>
      <p:ext uri="{BB962C8B-B14F-4D97-AF65-F5344CB8AC3E}">
        <p14:creationId xmlns:p14="http://schemas.microsoft.com/office/powerpoint/2010/main" val="28456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1081689-FE04-46A8-B83A-F7C2836A1794}"/>
              </a:ext>
            </a:extLst>
          </p:cNvPr>
          <p:cNvSpPr>
            <a:spLocks noGrp="1"/>
          </p:cNvSpPr>
          <p:nvPr>
            <p:ph type="ctrTitle"/>
          </p:nvPr>
        </p:nvSpPr>
        <p:spPr/>
        <p:txBody>
          <a:bodyPr/>
          <a:lstStyle/>
          <a:p>
            <a:r>
              <a:rPr lang="nl-NL" dirty="0"/>
              <a:t>Samen Beslissen</a:t>
            </a:r>
          </a:p>
        </p:txBody>
      </p:sp>
    </p:spTree>
    <p:extLst>
      <p:ext uri="{BB962C8B-B14F-4D97-AF65-F5344CB8AC3E}">
        <p14:creationId xmlns:p14="http://schemas.microsoft.com/office/powerpoint/2010/main" val="336453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7ABF210D-6FAE-4184-80B1-C579C84BCA42}"/>
              </a:ext>
            </a:extLst>
          </p:cNvPr>
          <p:cNvSpPr>
            <a:spLocks noGrp="1"/>
          </p:cNvSpPr>
          <p:nvPr>
            <p:ph type="sldNum" sz="quarter" idx="12"/>
          </p:nvPr>
        </p:nvSpPr>
        <p:spPr/>
        <p:txBody>
          <a:bodyPr/>
          <a:lstStyle/>
          <a:p>
            <a:fld id="{8F1BBE37-5799-4774-9025-BCB0297E8107}" type="slidenum">
              <a:rPr lang="nl-NL" smtClean="0"/>
              <a:pPr/>
              <a:t>6</a:t>
            </a:fld>
            <a:endParaRPr lang="nl-NL" dirty="0"/>
          </a:p>
        </p:txBody>
      </p:sp>
      <p:sp>
        <p:nvSpPr>
          <p:cNvPr id="21" name="Titel 2">
            <a:extLst>
              <a:ext uri="{FF2B5EF4-FFF2-40B4-BE49-F238E27FC236}">
                <a16:creationId xmlns:a16="http://schemas.microsoft.com/office/drawing/2014/main" id="{FE25BD88-237F-48B9-882C-63FF68A26F01}"/>
              </a:ext>
            </a:extLst>
          </p:cNvPr>
          <p:cNvSpPr>
            <a:spLocks noGrp="1"/>
          </p:cNvSpPr>
          <p:nvPr>
            <p:ph type="title"/>
          </p:nvPr>
        </p:nvSpPr>
        <p:spPr>
          <a:xfrm>
            <a:off x="838200" y="458526"/>
            <a:ext cx="10515600" cy="1211158"/>
          </a:xfrm>
        </p:spPr>
        <p:txBody>
          <a:bodyPr/>
          <a:lstStyle/>
          <a:p>
            <a:r>
              <a:rPr lang="nl-NL" dirty="0"/>
              <a:t>Wat is Samen Beslissen?</a:t>
            </a:r>
          </a:p>
        </p:txBody>
      </p:sp>
      <p:pic>
        <p:nvPicPr>
          <p:cNvPr id="23" name="Afbeelding 22">
            <a:extLst>
              <a:ext uri="{FF2B5EF4-FFF2-40B4-BE49-F238E27FC236}">
                <a16:creationId xmlns:a16="http://schemas.microsoft.com/office/drawing/2014/main" id="{B108ADE8-7C10-4A67-A463-082EAF86D133}"/>
              </a:ext>
            </a:extLst>
          </p:cNvPr>
          <p:cNvPicPr>
            <a:picLocks noChangeAspect="1"/>
          </p:cNvPicPr>
          <p:nvPr/>
        </p:nvPicPr>
        <p:blipFill>
          <a:blip r:embed="rId3"/>
          <a:stretch>
            <a:fillRect/>
          </a:stretch>
        </p:blipFill>
        <p:spPr>
          <a:xfrm>
            <a:off x="1237827" y="2269109"/>
            <a:ext cx="1222250" cy="1222250"/>
          </a:xfrm>
          <a:prstGeom prst="rect">
            <a:avLst/>
          </a:prstGeom>
        </p:spPr>
      </p:pic>
      <p:pic>
        <p:nvPicPr>
          <p:cNvPr id="24" name="Afbeelding 23">
            <a:extLst>
              <a:ext uri="{FF2B5EF4-FFF2-40B4-BE49-F238E27FC236}">
                <a16:creationId xmlns:a16="http://schemas.microsoft.com/office/drawing/2014/main" id="{F1A6547B-680B-427E-90A7-854EC077850F}"/>
              </a:ext>
            </a:extLst>
          </p:cNvPr>
          <p:cNvPicPr>
            <a:picLocks noChangeAspect="1"/>
          </p:cNvPicPr>
          <p:nvPr/>
        </p:nvPicPr>
        <p:blipFill>
          <a:blip r:embed="rId4"/>
          <a:stretch>
            <a:fillRect/>
          </a:stretch>
        </p:blipFill>
        <p:spPr>
          <a:xfrm>
            <a:off x="4120750" y="2133436"/>
            <a:ext cx="1403702" cy="1405652"/>
          </a:xfrm>
          <a:prstGeom prst="rect">
            <a:avLst/>
          </a:prstGeom>
        </p:spPr>
      </p:pic>
      <p:pic>
        <p:nvPicPr>
          <p:cNvPr id="25" name="Afbeelding 24">
            <a:extLst>
              <a:ext uri="{FF2B5EF4-FFF2-40B4-BE49-F238E27FC236}">
                <a16:creationId xmlns:a16="http://schemas.microsoft.com/office/drawing/2014/main" id="{D8B53C26-02DC-44FB-9F20-176A847F4826}"/>
              </a:ext>
            </a:extLst>
          </p:cNvPr>
          <p:cNvPicPr>
            <a:picLocks noChangeAspect="1"/>
          </p:cNvPicPr>
          <p:nvPr/>
        </p:nvPicPr>
        <p:blipFill>
          <a:blip r:embed="rId5"/>
          <a:stretch>
            <a:fillRect/>
          </a:stretch>
        </p:blipFill>
        <p:spPr>
          <a:xfrm>
            <a:off x="10064154" y="2107256"/>
            <a:ext cx="717905" cy="1431832"/>
          </a:xfrm>
          <a:prstGeom prst="rect">
            <a:avLst/>
          </a:prstGeom>
        </p:spPr>
      </p:pic>
      <p:pic>
        <p:nvPicPr>
          <p:cNvPr id="27" name="Afbeelding 26">
            <a:extLst>
              <a:ext uri="{FF2B5EF4-FFF2-40B4-BE49-F238E27FC236}">
                <a16:creationId xmlns:a16="http://schemas.microsoft.com/office/drawing/2014/main" id="{A8B9114B-7529-4A89-8944-8F9D68AF525D}"/>
              </a:ext>
            </a:extLst>
          </p:cNvPr>
          <p:cNvPicPr>
            <a:picLocks noChangeAspect="1"/>
          </p:cNvPicPr>
          <p:nvPr/>
        </p:nvPicPr>
        <p:blipFill>
          <a:blip r:embed="rId6"/>
          <a:stretch>
            <a:fillRect/>
          </a:stretch>
        </p:blipFill>
        <p:spPr>
          <a:xfrm>
            <a:off x="6852732" y="2023348"/>
            <a:ext cx="2054145" cy="1405652"/>
          </a:xfrm>
          <a:prstGeom prst="rect">
            <a:avLst/>
          </a:prstGeom>
        </p:spPr>
      </p:pic>
      <p:pic>
        <p:nvPicPr>
          <p:cNvPr id="11" name="Afbeelding 10">
            <a:extLst>
              <a:ext uri="{FF2B5EF4-FFF2-40B4-BE49-F238E27FC236}">
                <a16:creationId xmlns:a16="http://schemas.microsoft.com/office/drawing/2014/main" id="{9B1B3D9E-1E47-4415-8C0C-3C9982B120F3}"/>
              </a:ext>
            </a:extLst>
          </p:cNvPr>
          <p:cNvPicPr>
            <a:picLocks noChangeAspect="1"/>
          </p:cNvPicPr>
          <p:nvPr/>
        </p:nvPicPr>
        <p:blipFill>
          <a:blip r:embed="rId7"/>
          <a:stretch>
            <a:fillRect/>
          </a:stretch>
        </p:blipFill>
        <p:spPr>
          <a:xfrm>
            <a:off x="814034" y="2897577"/>
            <a:ext cx="10954129" cy="4649100"/>
          </a:xfrm>
          <a:prstGeom prst="rect">
            <a:avLst/>
          </a:prstGeom>
        </p:spPr>
      </p:pic>
    </p:spTree>
    <p:extLst>
      <p:ext uri="{BB962C8B-B14F-4D97-AF65-F5344CB8AC3E}">
        <p14:creationId xmlns:p14="http://schemas.microsoft.com/office/powerpoint/2010/main" val="105199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95996D6-1694-48A8-BDDE-DBE078C99130}"/>
              </a:ext>
            </a:extLst>
          </p:cNvPr>
          <p:cNvSpPr>
            <a:spLocks noGrp="1"/>
          </p:cNvSpPr>
          <p:nvPr>
            <p:ph type="title"/>
          </p:nvPr>
        </p:nvSpPr>
        <p:spPr/>
        <p:txBody>
          <a:bodyPr/>
          <a:lstStyle/>
          <a:p>
            <a:r>
              <a:rPr lang="nl-NL" dirty="0"/>
              <a:t>Waarom Samen Beslissen?</a:t>
            </a:r>
          </a:p>
        </p:txBody>
      </p:sp>
      <p:sp>
        <p:nvSpPr>
          <p:cNvPr id="7" name="Tijdelijke aanduiding voor inhoud 1">
            <a:extLst>
              <a:ext uri="{FF2B5EF4-FFF2-40B4-BE49-F238E27FC236}">
                <a16:creationId xmlns:a16="http://schemas.microsoft.com/office/drawing/2014/main" id="{A3C91422-326E-45D7-815C-3536DC850369}"/>
              </a:ext>
            </a:extLst>
          </p:cNvPr>
          <p:cNvSpPr txBox="1">
            <a:spLocks/>
          </p:cNvSpPr>
          <p:nvPr/>
        </p:nvSpPr>
        <p:spPr>
          <a:xfrm>
            <a:off x="838200" y="1669683"/>
            <a:ext cx="6789822" cy="511756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Tx/>
              <a:buBlip>
                <a:blip r:embed="rId3"/>
              </a:buBlip>
              <a:defRPr sz="2000" kern="1200">
                <a:solidFill>
                  <a:schemeClr val="tx1"/>
                </a:solidFill>
                <a:latin typeface="+mn-lt"/>
                <a:ea typeface="+mn-ea"/>
                <a:cs typeface="+mn-cs"/>
              </a:defRPr>
            </a:lvl1pPr>
            <a:lvl2pPr marL="450850" indent="-184150" algn="l" defTabSz="914400" rtl="0" eaLnBrk="1" latinLnBrk="0" hangingPunct="1">
              <a:lnSpc>
                <a:spcPct val="90000"/>
              </a:lnSpc>
              <a:spcBef>
                <a:spcPts val="500"/>
              </a:spcBef>
              <a:buFont typeface="Graphik Semibold" panose="020B0703030202060203" pitchFamily="34" charset="0"/>
              <a:buChar char="-"/>
              <a:defRPr sz="1800" kern="1200">
                <a:solidFill>
                  <a:schemeClr val="tx1"/>
                </a:solidFill>
                <a:latin typeface="+mn-lt"/>
                <a:ea typeface="+mn-ea"/>
                <a:cs typeface="+mn-cs"/>
              </a:defRPr>
            </a:lvl2pPr>
            <a:lvl3pPr marL="628650" indent="-177800" algn="l" defTabSz="914400" rtl="0" eaLnBrk="1" latinLnBrk="0" hangingPunct="1">
              <a:lnSpc>
                <a:spcPct val="90000"/>
              </a:lnSpc>
              <a:spcBef>
                <a:spcPts val="500"/>
              </a:spcBef>
              <a:buFont typeface="Graphik Semibold" panose="020B0703030202060203" pitchFamily="34" charset="0"/>
              <a:buChar char="-"/>
              <a:defRPr sz="1600" kern="1200">
                <a:solidFill>
                  <a:schemeClr val="tx1"/>
                </a:solidFill>
                <a:latin typeface="+mn-lt"/>
                <a:ea typeface="+mn-ea"/>
                <a:cs typeface="+mn-cs"/>
              </a:defRPr>
            </a:lvl3pPr>
            <a:lvl4pPr marL="8064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4pPr>
            <a:lvl5pPr marL="9842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nl-NL" sz="2800" dirty="0"/>
              <a:t>Je krijgt zorg die past bij jou</a:t>
            </a:r>
          </a:p>
          <a:p>
            <a:pPr>
              <a:lnSpc>
                <a:spcPct val="150000"/>
              </a:lnSpc>
            </a:pPr>
            <a:r>
              <a:rPr lang="nl-NL" sz="2800" dirty="0"/>
              <a:t>Je bent beter geïnformeerd</a:t>
            </a:r>
          </a:p>
          <a:p>
            <a:pPr>
              <a:lnSpc>
                <a:spcPct val="150000"/>
              </a:lnSpc>
            </a:pPr>
            <a:r>
              <a:rPr lang="nl-NL" sz="2800" dirty="0"/>
              <a:t>De zorgverlener weet wat jij wilt en belangrijk vindt</a:t>
            </a:r>
          </a:p>
          <a:p>
            <a:pPr>
              <a:lnSpc>
                <a:spcPct val="150000"/>
              </a:lnSpc>
            </a:pPr>
            <a:r>
              <a:rPr lang="nl-NL" sz="2800" dirty="0"/>
              <a:t>De betrokkenheid tussen jou (en naasten) en je zorgverlener is beter</a:t>
            </a:r>
          </a:p>
          <a:p>
            <a:pPr>
              <a:lnSpc>
                <a:spcPct val="150000"/>
              </a:lnSpc>
            </a:pPr>
            <a:r>
              <a:rPr lang="nl-NL" sz="2800" dirty="0"/>
              <a:t>Je bent meer tevreden</a:t>
            </a:r>
          </a:p>
          <a:p>
            <a:pPr marL="0" indent="0" algn="r">
              <a:buNone/>
            </a:pPr>
            <a:r>
              <a:rPr lang="nl-NL" dirty="0"/>
              <a:t> </a:t>
            </a:r>
          </a:p>
          <a:p>
            <a:pPr marL="0" indent="0">
              <a:buNone/>
            </a:pPr>
            <a:endParaRPr lang="nl-NL" sz="2800" dirty="0"/>
          </a:p>
        </p:txBody>
      </p:sp>
      <p:pic>
        <p:nvPicPr>
          <p:cNvPr id="4" name="Afbeelding 3">
            <a:extLst>
              <a:ext uri="{FF2B5EF4-FFF2-40B4-BE49-F238E27FC236}">
                <a16:creationId xmlns:a16="http://schemas.microsoft.com/office/drawing/2014/main" id="{EE30B64F-0E27-4C85-91F7-E77F98BDBB5E}"/>
              </a:ext>
            </a:extLst>
          </p:cNvPr>
          <p:cNvPicPr>
            <a:picLocks noChangeAspect="1"/>
          </p:cNvPicPr>
          <p:nvPr/>
        </p:nvPicPr>
        <p:blipFill>
          <a:blip r:embed="rId4"/>
          <a:stretch>
            <a:fillRect/>
          </a:stretch>
        </p:blipFill>
        <p:spPr>
          <a:xfrm>
            <a:off x="7056244" y="2132331"/>
            <a:ext cx="5080000" cy="4716102"/>
          </a:xfrm>
          <a:prstGeom prst="rect">
            <a:avLst/>
          </a:prstGeom>
        </p:spPr>
      </p:pic>
    </p:spTree>
    <p:extLst>
      <p:ext uri="{BB962C8B-B14F-4D97-AF65-F5344CB8AC3E}">
        <p14:creationId xmlns:p14="http://schemas.microsoft.com/office/powerpoint/2010/main" val="313935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20CFE-0E8A-45B1-A3ED-21D87D2CE58B}"/>
              </a:ext>
            </a:extLst>
          </p:cNvPr>
          <p:cNvSpPr>
            <a:spLocks noGrp="1"/>
          </p:cNvSpPr>
          <p:nvPr>
            <p:ph type="title"/>
          </p:nvPr>
        </p:nvSpPr>
        <p:spPr/>
        <p:txBody>
          <a:bodyPr/>
          <a:lstStyle/>
          <a:p>
            <a:r>
              <a:rPr lang="nl-NL" dirty="0"/>
              <a:t>Voorbeelden van Samen Beslissen</a:t>
            </a:r>
          </a:p>
        </p:txBody>
      </p:sp>
    </p:spTree>
    <p:extLst>
      <p:ext uri="{BB962C8B-B14F-4D97-AF65-F5344CB8AC3E}">
        <p14:creationId xmlns:p14="http://schemas.microsoft.com/office/powerpoint/2010/main" val="347085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197E3B5C-3DD6-4407-BC2C-AEDF8E620C1A}"/>
              </a:ext>
            </a:extLst>
          </p:cNvPr>
          <p:cNvSpPr>
            <a:spLocks noGrp="1"/>
          </p:cNvSpPr>
          <p:nvPr>
            <p:ph type="body" sz="quarter" idx="13"/>
          </p:nvPr>
        </p:nvSpPr>
        <p:spPr>
          <a:xfrm>
            <a:off x="838200" y="0"/>
            <a:ext cx="6105525" cy="6858000"/>
          </a:xfrm>
        </p:spPr>
        <p:txBody>
          <a:bodyPr vert="horz" lIns="0" tIns="0" rIns="0" bIns="0" rtlCol="0" anchor="ctr">
            <a:noAutofit/>
          </a:bodyPr>
          <a:lstStyle/>
          <a:p>
            <a:pPr marL="266700" indent="-266700">
              <a:lnSpc>
                <a:spcPct val="150000"/>
              </a:lnSpc>
              <a:buBlip>
                <a:blip r:embed="rId3"/>
              </a:buBlip>
            </a:pPr>
            <a:r>
              <a:rPr lang="nl-NL" sz="2800" dirty="0"/>
              <a:t>Vier keer per dag op vaste tijden een pil slikken kan lastig zijn voor iemand.</a:t>
            </a:r>
          </a:p>
          <a:p>
            <a:pPr marL="266700" indent="-266700">
              <a:lnSpc>
                <a:spcPct val="150000"/>
              </a:lnSpc>
              <a:buBlip>
                <a:blip r:embed="rId3"/>
              </a:buBlip>
            </a:pPr>
            <a:r>
              <a:rPr lang="nl-NL" sz="2800" dirty="0"/>
              <a:t>Deze persoon zegt dit tegen de arts. </a:t>
            </a:r>
          </a:p>
          <a:p>
            <a:pPr marL="266700" indent="-266700">
              <a:lnSpc>
                <a:spcPct val="150000"/>
              </a:lnSpc>
              <a:buBlip>
                <a:blip r:embed="rId3"/>
              </a:buBlip>
            </a:pPr>
            <a:r>
              <a:rPr lang="nl-NL" sz="2800" dirty="0"/>
              <a:t>De arts kan misschien een ander medicijn voorschrijven. </a:t>
            </a:r>
          </a:p>
        </p:txBody>
      </p:sp>
      <p:pic>
        <p:nvPicPr>
          <p:cNvPr id="3" name="Afbeelding 2">
            <a:extLst>
              <a:ext uri="{FF2B5EF4-FFF2-40B4-BE49-F238E27FC236}">
                <a16:creationId xmlns:a16="http://schemas.microsoft.com/office/drawing/2014/main" id="{B0310D1C-E1EA-4DE5-9F88-12EB1B2C3B5B}"/>
              </a:ext>
            </a:extLst>
          </p:cNvPr>
          <p:cNvPicPr>
            <a:picLocks noChangeAspect="1"/>
          </p:cNvPicPr>
          <p:nvPr/>
        </p:nvPicPr>
        <p:blipFill>
          <a:blip r:embed="rId4"/>
          <a:stretch>
            <a:fillRect/>
          </a:stretch>
        </p:blipFill>
        <p:spPr>
          <a:xfrm>
            <a:off x="7623045" y="1699257"/>
            <a:ext cx="3206519" cy="361340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9252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men Beslissen">
  <a:themeElements>
    <a:clrScheme name="Samen Beslissen">
      <a:dk1>
        <a:sysClr val="windowText" lastClr="000000"/>
      </a:dk1>
      <a:lt1>
        <a:sysClr val="window" lastClr="FFFFFF"/>
      </a:lt1>
      <a:dk2>
        <a:srgbClr val="000000"/>
      </a:dk2>
      <a:lt2>
        <a:srgbClr val="FFFFFF"/>
      </a:lt2>
      <a:accent1>
        <a:srgbClr val="EF7273"/>
      </a:accent1>
      <a:accent2>
        <a:srgbClr val="807293"/>
      </a:accent2>
      <a:accent3>
        <a:srgbClr val="DC1945"/>
      </a:accent3>
      <a:accent4>
        <a:srgbClr val="00ACCC"/>
      </a:accent4>
      <a:accent5>
        <a:srgbClr val="A5A5A5"/>
      </a:accent5>
      <a:accent6>
        <a:srgbClr val="C9C9C9"/>
      </a:accent6>
      <a:hlink>
        <a:srgbClr val="000000"/>
      </a:hlink>
      <a:folHlink>
        <a:srgbClr val="000000"/>
      </a:folHlink>
    </a:clrScheme>
    <a:fontScheme name="Samen Beslissen">
      <a:majorFont>
        <a:latin typeface="Graphik Black"/>
        <a:ea typeface=""/>
        <a:cs typeface=""/>
      </a:majorFont>
      <a:minorFont>
        <a:latin typeface="Graphik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3588</TotalTime>
  <Words>8677</Words>
  <Application>Microsoft Office PowerPoint</Application>
  <PresentationFormat>Breedbeeld</PresentationFormat>
  <Paragraphs>584</Paragraphs>
  <Slides>56</Slides>
  <Notes>56</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56</vt:i4>
      </vt:variant>
    </vt:vector>
  </HeadingPairs>
  <TitlesOfParts>
    <vt:vector size="67" baseType="lpstr">
      <vt:lpstr>Arial</vt:lpstr>
      <vt:lpstr>Calibri</vt:lpstr>
      <vt:lpstr>Courier New</vt:lpstr>
      <vt:lpstr>Graphik Black</vt:lpstr>
      <vt:lpstr>Graphik Bold</vt:lpstr>
      <vt:lpstr>Graphik Regular</vt:lpstr>
      <vt:lpstr>Graphik Semibold</vt:lpstr>
      <vt:lpstr>Graphik-Bold</vt:lpstr>
      <vt:lpstr>Hero New</vt:lpstr>
      <vt:lpstr>Segoe UI</vt:lpstr>
      <vt:lpstr>Samen Beslissen</vt:lpstr>
      <vt:lpstr>Samen Beslissen</vt:lpstr>
      <vt:lpstr>Introductie</vt:lpstr>
      <vt:lpstr>Inhoud</vt:lpstr>
      <vt:lpstr>Wat is Samen Beslissen?</vt:lpstr>
      <vt:lpstr>Wat is Samen Beslissen?</vt:lpstr>
      <vt:lpstr>Wat is Samen Beslissen?</vt:lpstr>
      <vt:lpstr>Waarom Samen Beslissen?</vt:lpstr>
      <vt:lpstr>Voorbeelden van Samen Beslissen</vt:lpstr>
      <vt:lpstr>PowerPoint-presentatie</vt:lpstr>
      <vt:lpstr>PowerPoint-presentatie</vt:lpstr>
      <vt:lpstr>PowerPoint-presentatie</vt:lpstr>
      <vt:lpstr>PowerPoint-presentatie</vt:lpstr>
      <vt:lpstr>PowerPoint-presentatie</vt:lpstr>
      <vt:lpstr>Jouw rol als patiënt</vt:lpstr>
      <vt:lpstr>Jouw wensen en verwachtingen bij Samen Beslissen  </vt:lpstr>
      <vt:lpstr>Jouw wensen en verwachtingen</vt:lpstr>
      <vt:lpstr>Voorbereiden van het gesprek</vt:lpstr>
      <vt:lpstr>Voorbereiden van het gesprek</vt:lpstr>
      <vt:lpstr>Een goed gesprek met je zorgverlener</vt:lpstr>
      <vt:lpstr>Tijdens het gesprek</vt:lpstr>
      <vt:lpstr>Dit kan jou helpen!</vt:lpstr>
      <vt:lpstr>Hulpmiddelen</vt:lpstr>
      <vt:lpstr>Vragen?</vt:lpstr>
      <vt:lpstr>Ervaringen en tips  van patiënten</vt:lpstr>
      <vt:lpstr>Ervaringen en tips van patiënten</vt:lpstr>
      <vt:lpstr>Vragen (1)</vt:lpstr>
      <vt:lpstr>Vragen (2)</vt:lpstr>
      <vt:lpstr>Tips (1)</vt:lpstr>
      <vt:lpstr>Tips (2)</vt:lpstr>
      <vt:lpstr>Afsluiting ervaringen en tips van patiënten</vt:lpstr>
      <vt:lpstr>Dit vind ik belangrijk! </vt:lpstr>
      <vt:lpstr>Wat is Samen Beslissen?</vt:lpstr>
      <vt:lpstr>Vraag 1: Wat is voor mij belangrijk in het leven?</vt:lpstr>
      <vt:lpstr>Vraag 2: Wat is NU voor mij belangrijk in het leven?</vt:lpstr>
      <vt:lpstr>Vraag 3: Wat wil ik kunnen doen?</vt:lpstr>
      <vt:lpstr>Vraag 4: Wat heb ik nodig om dit te kunnen doen?</vt:lpstr>
      <vt:lpstr>Afsluiting</vt:lpstr>
      <vt:lpstr>Stellingspel</vt:lpstr>
      <vt:lpstr>Stelling: een uitspraak die je doet over iets. (Hoeft niet waar te zijn)</vt:lpstr>
      <vt:lpstr>Stelling 1</vt:lpstr>
      <vt:lpstr>Stelling 2</vt:lpstr>
      <vt:lpstr>Stelling 3</vt:lpstr>
      <vt:lpstr>Stelling 4</vt:lpstr>
      <vt:lpstr>Stelling 5</vt:lpstr>
      <vt:lpstr>Stelling 6</vt:lpstr>
      <vt:lpstr>Stelling 7</vt:lpstr>
      <vt:lpstr>Stelling 8</vt:lpstr>
      <vt:lpstr>Stelling 9</vt:lpstr>
      <vt:lpstr>Stelling 10</vt:lpstr>
      <vt:lpstr>Stelling 11</vt:lpstr>
      <vt:lpstr>Stelling 12</vt:lpstr>
      <vt:lpstr>Stelling 13</vt:lpstr>
      <vt:lpstr>Stelling 14</vt:lpstr>
      <vt:lpstr>Stelling 15</vt:lpstr>
      <vt:lpstr>Afsluiting</vt:lpstr>
      <vt:lpstr>Samen Beslissen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Liliane Meijnen</dc:creator>
  <cp:lastModifiedBy>Cheyenne Leeraar</cp:lastModifiedBy>
  <cp:revision>163</cp:revision>
  <dcterms:created xsi:type="dcterms:W3CDTF">2020-12-22T08:53:57Z</dcterms:created>
  <dcterms:modified xsi:type="dcterms:W3CDTF">2022-01-18T16:11:22Z</dcterms:modified>
</cp:coreProperties>
</file>